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sldIdLst>
    <p:sldId id="257" r:id="rId5"/>
    <p:sldId id="275" r:id="rId6"/>
    <p:sldId id="273" r:id="rId7"/>
    <p:sldId id="258" r:id="rId8"/>
    <p:sldId id="259" r:id="rId9"/>
    <p:sldId id="274" r:id="rId10"/>
    <p:sldId id="260" r:id="rId11"/>
    <p:sldId id="276" r:id="rId12"/>
    <p:sldId id="270" r:id="rId13"/>
    <p:sldId id="262" r:id="rId14"/>
    <p:sldId id="272" r:id="rId15"/>
    <p:sldId id="271" r:id="rId16"/>
    <p:sldId id="265"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B2A18-C951-B18E-C91C-3CFDBB2F0F59}" v="2" dt="2025-03-25T17:10:03.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080897-047B-4A4A-850F-2359B344A4D0}" type="datetimeFigureOut">
              <a:rPr lang="en-US" smtClean="0"/>
              <a:t>03/27/2025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6FB29D-ABF4-45CE-9C43-B3EED0C0549C}" type="slidenum">
              <a:rPr lang="en-US" smtClean="0"/>
              <a:t>‹#›</a:t>
            </a:fld>
            <a:endParaRPr lang="en-US"/>
          </a:p>
        </p:txBody>
      </p:sp>
    </p:spTree>
    <p:extLst>
      <p:ext uri="{BB962C8B-B14F-4D97-AF65-F5344CB8AC3E}">
        <p14:creationId xmlns:p14="http://schemas.microsoft.com/office/powerpoint/2010/main" val="297906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Blocks:</a:t>
            </a:r>
          </a:p>
          <a:p>
            <a:r>
              <a:rPr lang="en-US"/>
              <a:t>-Intro to GW and </a:t>
            </a:r>
            <a:r>
              <a:rPr lang="en-US" err="1"/>
              <a:t>Dendro</a:t>
            </a:r>
            <a:r>
              <a:rPr lang="en-US"/>
              <a:t> - Nate</a:t>
            </a:r>
          </a:p>
          <a:p>
            <a:r>
              <a:rPr lang="en-US"/>
              <a:t>-Numerical methods and accuracy - Luke</a:t>
            </a:r>
          </a:p>
          <a:p>
            <a:r>
              <a:rPr lang="en-US"/>
              <a:t>-Stability and future work - James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F2810-E02D-4007-AE24-B78F790AE2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6320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8F6DC-F9F4-2E62-1EB5-E9C5B3387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75BB4-C867-D25F-68D1-6384594F8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AB485-45BD-F319-EDCF-C90FDEE53263}"/>
              </a:ext>
            </a:extLst>
          </p:cNvPr>
          <p:cNvSpPr>
            <a:spLocks noGrp="1"/>
          </p:cNvSpPr>
          <p:nvPr>
            <p:ph type="body" idx="1"/>
          </p:nvPr>
        </p:nvSpPr>
        <p:spPr/>
        <p:txBody>
          <a:bodyPr/>
          <a:lstStyle/>
          <a:p>
            <a:r>
              <a:rPr lang="en-US"/>
              <a:t>Emphasize that this is bounded, implying stability over time. Emphasize that this includes high-order derivatives and a nonlinear term, so this is promising for CFDs.</a:t>
            </a:r>
          </a:p>
        </p:txBody>
      </p:sp>
      <p:sp>
        <p:nvSpPr>
          <p:cNvPr id="4" name="Slide Number Placeholder 3">
            <a:extLst>
              <a:ext uri="{FF2B5EF4-FFF2-40B4-BE49-F238E27FC236}">
                <a16:creationId xmlns:a16="http://schemas.microsoft.com/office/drawing/2014/main" id="{9CB626EF-3E63-4066-BDEE-57DD176969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F2810-E02D-4007-AE24-B78F790AE2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0554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Continue to find stable CFD schemes for higher orders of accuracy</a:t>
            </a:r>
          </a:p>
          <a:p>
            <a:r>
              <a:rPr lang="en-US" sz="1200"/>
              <a:t>Continue analytic work to show that schemes are stable and discover where instabilities arise</a:t>
            </a:r>
          </a:p>
          <a:p>
            <a:r>
              <a:rPr lang="en-US" sz="1200"/>
              <a:t>Implement boundary interpolation methods to improve accuracy on boundary points</a:t>
            </a:r>
          </a:p>
          <a:p>
            <a:r>
              <a:rPr lang="en-US" sz="1200"/>
              <a:t>Implement methods to reduce eccentricity and save on computational time</a:t>
            </a:r>
          </a:p>
          <a:p>
            <a:r>
              <a:rPr lang="en-US" sz="1200"/>
              <a:t>Use filtering techniques to further increase stability without sacrificing accuracy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F2810-E02D-4007-AE24-B78F790AE2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6716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C8046-F21E-E582-6758-4E40B919D1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CBB49-C22B-AF32-74B2-3E1F53992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D70B4-EEDF-3F59-D0D8-D44533050A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EB8023-BC90-3CE5-C70F-CB01D7D042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F2810-E02D-4007-AE24-B78F790AE2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81619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LISA is being built; ET and CE are still in proposal phases. Mention setup of LISA in figure on the left, for figure on the right, mention that we are looking at a log scale of detector sensitivity at different frequencies (size of BBH mergers).</a:t>
            </a:r>
          </a:p>
        </p:txBody>
      </p:sp>
      <p:sp>
        <p:nvSpPr>
          <p:cNvPr id="4" name="Slide Number Placeholder 3"/>
          <p:cNvSpPr>
            <a:spLocks noGrp="1"/>
          </p:cNvSpPr>
          <p:nvPr>
            <p:ph type="sldNum" sz="quarter" idx="5"/>
          </p:nvPr>
        </p:nvSpPr>
        <p:spPr/>
        <p:txBody>
          <a:bodyPr/>
          <a:lstStyle/>
          <a:p>
            <a:fld id="{9E6FB29D-ABF4-45CE-9C43-B3EED0C0549C}" type="slidenum">
              <a:rPr lang="en-US" smtClean="0"/>
              <a:t>2</a:t>
            </a:fld>
            <a:endParaRPr lang="en-US"/>
          </a:p>
        </p:txBody>
      </p:sp>
    </p:spTree>
    <p:extLst>
      <p:ext uri="{BB962C8B-B14F-4D97-AF65-F5344CB8AC3E}">
        <p14:creationId xmlns:p14="http://schemas.microsoft.com/office/powerpoint/2010/main" val="823875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 on the left shows a q=10 merger (quantity is “spatial curvature” roughly speaking), figure in the middle shows how much more refinement is needed for this higher mass ratio merger (each refinement level corresponds with more computational time), figure on the right shows a BBH inspiral where the orbit is not perfectly circular, and this takes more computation time to model (we want to circularize the orbits).</a:t>
            </a:r>
          </a:p>
        </p:txBody>
      </p:sp>
      <p:sp>
        <p:nvSpPr>
          <p:cNvPr id="4" name="Slide Number Placeholder 3"/>
          <p:cNvSpPr>
            <a:spLocks noGrp="1"/>
          </p:cNvSpPr>
          <p:nvPr>
            <p:ph type="sldNum" sz="quarter" idx="5"/>
          </p:nvPr>
        </p:nvSpPr>
        <p:spPr/>
        <p:txBody>
          <a:bodyPr/>
          <a:lstStyle/>
          <a:p>
            <a:fld id="{9E6FB29D-ABF4-45CE-9C43-B3EED0C0549C}" type="slidenum">
              <a:rPr lang="en-US" smtClean="0"/>
              <a:t>3</a:t>
            </a:fld>
            <a:endParaRPr lang="en-US"/>
          </a:p>
        </p:txBody>
      </p:sp>
    </p:spTree>
    <p:extLst>
      <p:ext uri="{BB962C8B-B14F-4D97-AF65-F5344CB8AC3E}">
        <p14:creationId xmlns:p14="http://schemas.microsoft.com/office/powerpoint/2010/main" val="1891870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out that this (psi4) is the actual gravitational wave produced by an inspiral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F2810-E02D-4007-AE24-B78F790AE2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4922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 thing to notice is that we’re basically saying we need more points to be accurate near the black holes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F2810-E02D-4007-AE24-B78F790AE2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7659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CFD schemes can achieve higher accuracy with less points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F2810-E02D-4007-AE24-B78F790AE2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86587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9E27C-E450-E4C8-2777-3C75DBFDF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1A977-2F7F-0073-E7BB-ACA3B605E3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19616-E9CF-EE44-51D1-1920E1B4BEEB}"/>
              </a:ext>
            </a:extLst>
          </p:cNvPr>
          <p:cNvSpPr>
            <a:spLocks noGrp="1"/>
          </p:cNvSpPr>
          <p:nvPr>
            <p:ph type="body" idx="1"/>
          </p:nvPr>
        </p:nvSpPr>
        <p:spPr/>
        <p:txBody>
          <a:bodyPr/>
          <a:lstStyle/>
          <a:p>
            <a:r>
              <a:rPr lang="en-US"/>
              <a:t>Emphasize that boundary error is bad for an explicit scheme, but compact scheme improves by 4-5 orders of magnitude on the boundary. With some additional techniques, we can get another 3-4 orders of magnitude on the interior.</a:t>
            </a:r>
          </a:p>
        </p:txBody>
      </p:sp>
      <p:sp>
        <p:nvSpPr>
          <p:cNvPr id="4" name="Slide Number Placeholder 3">
            <a:extLst>
              <a:ext uri="{FF2B5EF4-FFF2-40B4-BE49-F238E27FC236}">
                <a16:creationId xmlns:a16="http://schemas.microsoft.com/office/drawing/2014/main" id="{41D73EF3-CA2D-918A-A6F4-176987000A7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F2810-E02D-4007-AE24-B78F790AE2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285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can perform a Fourier/von Neumann analysis for different schemes</a:t>
            </a:r>
          </a:p>
        </p:txBody>
      </p:sp>
      <p:sp>
        <p:nvSpPr>
          <p:cNvPr id="4" name="Slide Number Placeholder 3"/>
          <p:cNvSpPr>
            <a:spLocks noGrp="1"/>
          </p:cNvSpPr>
          <p:nvPr>
            <p:ph type="sldNum" sz="quarter" idx="5"/>
          </p:nvPr>
        </p:nvSpPr>
        <p:spPr/>
        <p:txBody>
          <a:bodyPr/>
          <a:lstStyle/>
          <a:p>
            <a:fld id="{9E6FB29D-ABF4-45CE-9C43-B3EED0C0549C}" type="slidenum">
              <a:rPr lang="en-US" smtClean="0"/>
              <a:t>10</a:t>
            </a:fld>
            <a:endParaRPr lang="en-US"/>
          </a:p>
        </p:txBody>
      </p:sp>
    </p:spTree>
    <p:extLst>
      <p:ext uri="{BB962C8B-B14F-4D97-AF65-F5344CB8AC3E}">
        <p14:creationId xmlns:p14="http://schemas.microsoft.com/office/powerpoint/2010/main" val="335218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5ED8C-06C2-1B97-9074-D477AEAE57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78BE1C-F45A-ECF6-12BB-EEBB1514D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AFDC4-7634-9C1A-0C3F-DA46A423BCD0}"/>
              </a:ext>
            </a:extLst>
          </p:cNvPr>
          <p:cNvSpPr>
            <a:spLocks noGrp="1"/>
          </p:cNvSpPr>
          <p:nvPr>
            <p:ph type="body" idx="1"/>
          </p:nvPr>
        </p:nvSpPr>
        <p:spPr/>
        <p:txBody>
          <a:bodyPr/>
          <a:lstStyle/>
          <a:p>
            <a:r>
              <a:rPr lang="en-US"/>
              <a:t>Emphasize refinement levels; lowest refinement compact is more accurate than highest refinement explicit. Flatness over time implies stability. The bumps are a natural part of the EM equations because their solutions are standing waves.</a:t>
            </a:r>
          </a:p>
        </p:txBody>
      </p:sp>
      <p:sp>
        <p:nvSpPr>
          <p:cNvPr id="4" name="Slide Number Placeholder 3">
            <a:extLst>
              <a:ext uri="{FF2B5EF4-FFF2-40B4-BE49-F238E27FC236}">
                <a16:creationId xmlns:a16="http://schemas.microsoft.com/office/drawing/2014/main" id="{F9ECE278-3B22-1C7A-D0D2-459A6C877A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F2810-E02D-4007-AE24-B78F790AE2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89517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ECD3226-F81E-4AD9-939C-8140AA0BDEC3}" type="datetimeFigureOut">
              <a:rPr lang="en-US" smtClean="0"/>
              <a:t>03/27/2025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806930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CD3226-F81E-4AD9-939C-8140AA0BDEC3}" type="datetimeFigureOut">
              <a:rPr lang="en-US" smtClean="0"/>
              <a:t>03/27/2025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4040223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CD3226-F81E-4AD9-939C-8140AA0BDEC3}" type="datetimeFigureOut">
              <a:rPr lang="en-US" smtClean="0"/>
              <a:t>03/27/2025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C898E53-AF3C-4716-AAE8-9FAD053E014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617575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ECD3226-F81E-4AD9-939C-8140AA0BDEC3}" type="datetimeFigureOut">
              <a:rPr lang="en-US" smtClean="0"/>
              <a:t>03/27/2025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3542137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ECD3226-F81E-4AD9-939C-8140AA0BDEC3}" type="datetimeFigureOut">
              <a:rPr lang="en-US" smtClean="0"/>
              <a:t>03/27/2025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C898E53-AF3C-4716-AAE8-9FAD053E014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987089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ECD3226-F81E-4AD9-939C-8140AA0BDEC3}" type="datetimeFigureOut">
              <a:rPr lang="en-US" smtClean="0"/>
              <a:t>03/27/2025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368808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CD3226-F81E-4AD9-939C-8140AA0BDEC3}" type="datetimeFigureOut">
              <a:rPr lang="en-US" smtClean="0"/>
              <a:t>03/27/2025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1249066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CD3226-F81E-4AD9-939C-8140AA0BDEC3}" type="datetimeFigureOut">
              <a:rPr lang="en-US" smtClean="0"/>
              <a:t>03/27/2025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2076243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CD3226-F81E-4AD9-939C-8140AA0BDEC3}" type="datetimeFigureOut">
              <a:rPr lang="en-US" smtClean="0"/>
              <a:t>03/27/2025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2957327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CD3226-F81E-4AD9-939C-8140AA0BDEC3}" type="datetimeFigureOut">
              <a:rPr lang="en-US" smtClean="0"/>
              <a:t>03/27/2025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207312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CD3226-F81E-4AD9-939C-8140AA0BDEC3}" type="datetimeFigureOut">
              <a:rPr lang="en-US" smtClean="0"/>
              <a:t>03/27/2025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12789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CD3226-F81E-4AD9-939C-8140AA0BDEC3}" type="datetimeFigureOut">
              <a:rPr lang="en-US" smtClean="0"/>
              <a:t>03/27/2025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109028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CD3226-F81E-4AD9-939C-8140AA0BDEC3}" type="datetimeFigureOut">
              <a:rPr lang="en-US" smtClean="0"/>
              <a:t>03/27/2025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445364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CD3226-F81E-4AD9-939C-8140AA0BDEC3}" type="datetimeFigureOut">
              <a:rPr lang="en-US" smtClean="0"/>
              <a:t>03/27/2025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3236164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CD3226-F81E-4AD9-939C-8140AA0BDEC3}" type="datetimeFigureOut">
              <a:rPr lang="en-US" smtClean="0"/>
              <a:t>03/27/2025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278030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CD3226-F81E-4AD9-939C-8140AA0BDEC3}" type="datetimeFigureOut">
              <a:rPr lang="en-US" smtClean="0"/>
              <a:t>03/27/2025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C898E53-AF3C-4716-AAE8-9FAD053E0140}" type="slidenum">
              <a:rPr lang="en-US" smtClean="0"/>
              <a:t>‹#›</a:t>
            </a:fld>
            <a:endParaRPr lang="en-US"/>
          </a:p>
        </p:txBody>
      </p:sp>
    </p:spTree>
    <p:extLst>
      <p:ext uri="{BB962C8B-B14F-4D97-AF65-F5344CB8AC3E}">
        <p14:creationId xmlns:p14="http://schemas.microsoft.com/office/powerpoint/2010/main" val="2747331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ECD3226-F81E-4AD9-939C-8140AA0BDEC3}" type="datetimeFigureOut">
              <a:rPr lang="en-US" smtClean="0"/>
              <a:t>03/27/2025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C898E53-AF3C-4716-AAE8-9FAD053E0140}" type="slidenum">
              <a:rPr lang="en-US" smtClean="0"/>
              <a:t>‹#›</a:t>
            </a:fld>
            <a:endParaRPr lang="en-US"/>
          </a:p>
        </p:txBody>
      </p:sp>
    </p:spTree>
    <p:extLst>
      <p:ext uri="{BB962C8B-B14F-4D97-AF65-F5344CB8AC3E}">
        <p14:creationId xmlns:p14="http://schemas.microsoft.com/office/powerpoint/2010/main" val="3588006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2">
                <a:lumMod val="98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6F33-B96E-770C-392C-9AEC3C3E5853}"/>
              </a:ext>
            </a:extLst>
          </p:cNvPr>
          <p:cNvSpPr>
            <a:spLocks noGrp="1"/>
          </p:cNvSpPr>
          <p:nvPr>
            <p:ph type="ctrTitle"/>
          </p:nvPr>
        </p:nvSpPr>
        <p:spPr>
          <a:xfrm>
            <a:off x="2589213" y="1069631"/>
            <a:ext cx="8915399" cy="3136686"/>
          </a:xfrm>
        </p:spPr>
        <p:txBody>
          <a:bodyPr>
            <a:noAutofit/>
          </a:bodyPr>
          <a:lstStyle/>
          <a:p>
            <a:r>
              <a:rPr lang="en-US" sz="4800"/>
              <a:t>Towards Improving Binary Black Hole Simulations Using Compact Finite Differences</a:t>
            </a:r>
          </a:p>
        </p:txBody>
      </p:sp>
      <p:sp>
        <p:nvSpPr>
          <p:cNvPr id="3" name="Subtitle 2">
            <a:extLst>
              <a:ext uri="{FF2B5EF4-FFF2-40B4-BE49-F238E27FC236}">
                <a16:creationId xmlns:a16="http://schemas.microsoft.com/office/drawing/2014/main" id="{18067075-0400-D8C2-AFB8-D10F5E56020A}"/>
              </a:ext>
            </a:extLst>
          </p:cNvPr>
          <p:cNvSpPr>
            <a:spLocks noGrp="1"/>
          </p:cNvSpPr>
          <p:nvPr>
            <p:ph type="subTitle" idx="1"/>
          </p:nvPr>
        </p:nvSpPr>
        <p:spPr>
          <a:xfrm>
            <a:off x="2589213" y="4206314"/>
            <a:ext cx="8915399" cy="1608472"/>
          </a:xfrm>
        </p:spPr>
        <p:txBody>
          <a:bodyPr>
            <a:normAutofit/>
          </a:bodyPr>
          <a:lstStyle/>
          <a:p>
            <a:r>
              <a:rPr lang="en-US" b="1"/>
              <a:t>James Bleazard</a:t>
            </a:r>
            <a:r>
              <a:rPr lang="en-US"/>
              <a:t>, </a:t>
            </a:r>
            <a:r>
              <a:rPr lang="en-US" b="1"/>
              <a:t>Luke Papenfuss</a:t>
            </a:r>
            <a:r>
              <a:rPr lang="en-US"/>
              <a:t>, </a:t>
            </a:r>
            <a:r>
              <a:rPr lang="en-US" b="1"/>
              <a:t>Nathanael Garey</a:t>
            </a:r>
            <a:r>
              <a:rPr lang="en-US"/>
              <a:t>, Eric Hirschmann, David Neilsen, William Black, Andrew Carroll, David Van Komen</a:t>
            </a:r>
            <a:endParaRPr lang="en-US" baseline="30000"/>
          </a:p>
        </p:txBody>
      </p:sp>
      <p:pic>
        <p:nvPicPr>
          <p:cNvPr id="1026" name="Picture 2" descr="BYU Brigham Young University Logo PNG Vector (EPS) Free Download">
            <a:extLst>
              <a:ext uri="{FF2B5EF4-FFF2-40B4-BE49-F238E27FC236}">
                <a16:creationId xmlns:a16="http://schemas.microsoft.com/office/drawing/2014/main" id="{348F8D7D-6CD7-9AF1-E3E8-D438F7CDD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8269" y="5461000"/>
            <a:ext cx="1336040" cy="133604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2367940-09DF-9502-69ED-7BED7EF92C00}"/>
              </a:ext>
            </a:extLst>
          </p:cNvPr>
          <p:cNvCxnSpPr/>
          <p:nvPr/>
        </p:nvCxnSpPr>
        <p:spPr>
          <a:xfrm>
            <a:off x="2646082" y="4222838"/>
            <a:ext cx="8341958" cy="0"/>
          </a:xfrm>
          <a:prstGeom prst="line">
            <a:avLst/>
          </a:prstGeom>
        </p:spPr>
        <p:style>
          <a:lnRef idx="3">
            <a:schemeClr val="accent1"/>
          </a:lnRef>
          <a:fillRef idx="0">
            <a:schemeClr val="accent1"/>
          </a:fillRef>
          <a:effectRef idx="2">
            <a:schemeClr val="accent1"/>
          </a:effectRef>
          <a:fontRef idx="minor">
            <a:schemeClr val="tx1"/>
          </a:fontRef>
        </p:style>
      </p:cxnSp>
      <p:pic>
        <p:nvPicPr>
          <p:cNvPr id="4" name="Picture 2" descr="Logos &amp; Marks – Brand">
            <a:extLst>
              <a:ext uri="{FF2B5EF4-FFF2-40B4-BE49-F238E27FC236}">
                <a16:creationId xmlns:a16="http://schemas.microsoft.com/office/drawing/2014/main" id="{287531D4-C6D8-1486-8E4E-C08D60FDF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6168" y="5461000"/>
            <a:ext cx="190500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37788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2">
                <a:lumMod val="98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D5F51-B4CF-627D-902D-0DD21D831F01}"/>
              </a:ext>
            </a:extLst>
          </p:cNvPr>
          <p:cNvSpPr>
            <a:spLocks noGrp="1"/>
          </p:cNvSpPr>
          <p:nvPr>
            <p:ph type="title"/>
          </p:nvPr>
        </p:nvSpPr>
        <p:spPr>
          <a:xfrm>
            <a:off x="1765610" y="649512"/>
            <a:ext cx="8911687" cy="1280890"/>
          </a:xfrm>
        </p:spPr>
        <p:txBody>
          <a:bodyPr>
            <a:normAutofit/>
          </a:bodyPr>
          <a:lstStyle/>
          <a:p>
            <a:r>
              <a:rPr lang="en-US" sz="3500"/>
              <a:t>Analytic Approach to 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726BAD-D946-F53F-5D26-D5F8A831DE7C}"/>
                  </a:ext>
                </a:extLst>
              </p:cNvPr>
              <p:cNvSpPr>
                <a:spLocks noGrp="1"/>
              </p:cNvSpPr>
              <p:nvPr>
                <p:ph idx="1"/>
              </p:nvPr>
            </p:nvSpPr>
            <p:spPr>
              <a:xfrm>
                <a:off x="2541813" y="2027011"/>
                <a:ext cx="5099958" cy="2900588"/>
              </a:xfrm>
              <a:prstGeom prst="roundRect">
                <a:avLst/>
              </a:prstGeom>
              <a:ln>
                <a:solidFill>
                  <a:schemeClr val="accent1"/>
                </a:solidFill>
              </a:ln>
            </p:spPr>
            <p:txBody>
              <a:bodyPr>
                <a:normAutofit/>
              </a:bodyPr>
              <a:lstStyle/>
              <a:p>
                <a:r>
                  <a:rPr lang="en-US" sz="2000"/>
                  <a:t>For explicit schemes, a dissipative function of the form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func>
                      </m:num>
                      <m:den>
                        <m:r>
                          <a:rPr lang="en-US" sz="2000" b="0" i="1" smtClean="0">
                            <a:latin typeface="Cambria Math" panose="02040503050406030204" pitchFamily="18" charset="0"/>
                          </a:rPr>
                          <m:t>𝑥</m:t>
                        </m:r>
                      </m:den>
                    </m:f>
                  </m:oMath>
                </a14:m>
                <a:r>
                  <a:rPr lang="en-US" sz="2000"/>
                  <a:t> implies stability</a:t>
                </a:r>
              </a:p>
              <a:p>
                <a:r>
                  <a:rPr lang="en-US" sz="2000"/>
                  <a:t>For compact schemes, negative definite eigenvalues of the representative matrix </a:t>
                </a: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𝐵</m:t>
                    </m:r>
                  </m:oMath>
                </a14:m>
                <a:r>
                  <a:rPr lang="en-US" sz="2000"/>
                  <a:t> implies stability</a:t>
                </a:r>
              </a:p>
            </p:txBody>
          </p:sp>
        </mc:Choice>
        <mc:Fallback xmlns="">
          <p:sp>
            <p:nvSpPr>
              <p:cNvPr id="3" name="Content Placeholder 2">
                <a:extLst>
                  <a:ext uri="{FF2B5EF4-FFF2-40B4-BE49-F238E27FC236}">
                    <a16:creationId xmlns:a16="http://schemas.microsoft.com/office/drawing/2014/main" id="{4E726BAD-D946-F53F-5D26-D5F8A831DE7C}"/>
                  </a:ext>
                </a:extLst>
              </p:cNvPr>
              <p:cNvSpPr>
                <a:spLocks noGrp="1" noRot="1" noChangeAspect="1" noMove="1" noResize="1" noEditPoints="1" noAdjustHandles="1" noChangeArrowheads="1" noChangeShapeType="1" noTextEdit="1"/>
              </p:cNvSpPr>
              <p:nvPr>
                <p:ph idx="1"/>
              </p:nvPr>
            </p:nvSpPr>
            <p:spPr>
              <a:xfrm>
                <a:off x="2541813" y="2027011"/>
                <a:ext cx="5099958" cy="2900588"/>
              </a:xfrm>
              <a:prstGeom prst="roundRect">
                <a:avLst/>
              </a:prstGeom>
              <a:blipFill>
                <a:blip r:embed="rId3"/>
                <a:stretch>
                  <a:fillRect/>
                </a:stretch>
              </a:blipFill>
              <a:ln>
                <a:solidFill>
                  <a:schemeClr val="accent1"/>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F0A5C111-D2D8-7C9E-AC8E-EDD52DBF5BAE}"/>
              </a:ext>
            </a:extLst>
          </p:cNvPr>
          <p:cNvSpPr txBox="1"/>
          <p:nvPr/>
        </p:nvSpPr>
        <p:spPr>
          <a:xfrm>
            <a:off x="8674115" y="6120239"/>
            <a:ext cx="3313471" cy="646331"/>
          </a:xfrm>
          <a:prstGeom prst="rect">
            <a:avLst/>
          </a:prstGeom>
          <a:no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rPr>
              <a:t>Tyler, Jonathan G., "Analysis and Implementation of High-Order Compact Finite Difference Schemes" (2007).</a:t>
            </a:r>
            <a:endParaRPr kumimoji="0" lang="en-US" sz="1200" b="0" i="0" u="none" strike="noStrike" kern="1200" cap="none" spc="0" normalizeH="0" baseline="0" noProof="0">
              <a:ln>
                <a:noFill/>
              </a:ln>
              <a:solidFill>
                <a:prstClr val="black"/>
              </a:solidFill>
              <a:effectLst/>
              <a:uLnTx/>
              <a:uFillTx/>
              <a:ea typeface="+mn-ea"/>
              <a:cs typeface="+mn-cs"/>
            </a:endParaRPr>
          </a:p>
        </p:txBody>
      </p:sp>
      <p:pic>
        <p:nvPicPr>
          <p:cNvPr id="5" name="Picture 4">
            <a:extLst>
              <a:ext uri="{FF2B5EF4-FFF2-40B4-BE49-F238E27FC236}">
                <a16:creationId xmlns:a16="http://schemas.microsoft.com/office/drawing/2014/main" id="{B700B3C9-908F-DE30-8288-34BEA9F175E9}"/>
              </a:ext>
            </a:extLst>
          </p:cNvPr>
          <p:cNvPicPr>
            <a:picLocks noChangeAspect="1"/>
          </p:cNvPicPr>
          <p:nvPr/>
        </p:nvPicPr>
        <p:blipFill>
          <a:blip r:embed="rId4"/>
          <a:stretch>
            <a:fillRect/>
          </a:stretch>
        </p:blipFill>
        <p:spPr>
          <a:xfrm>
            <a:off x="8674116" y="3363133"/>
            <a:ext cx="3313471" cy="2757106"/>
          </a:xfrm>
          <a:prstGeom prst="rect">
            <a:avLst/>
          </a:prstGeom>
          <a:ln w="19050">
            <a:solidFill>
              <a:schemeClr val="tx1"/>
            </a:solidFill>
          </a:ln>
        </p:spPr>
      </p:pic>
      <p:pic>
        <p:nvPicPr>
          <p:cNvPr id="11" name="Picture 10">
            <a:extLst>
              <a:ext uri="{FF2B5EF4-FFF2-40B4-BE49-F238E27FC236}">
                <a16:creationId xmlns:a16="http://schemas.microsoft.com/office/drawing/2014/main" id="{6F948343-E28F-B401-BC62-0E180E924869}"/>
              </a:ext>
            </a:extLst>
          </p:cNvPr>
          <p:cNvPicPr>
            <a:picLocks noChangeAspect="1"/>
          </p:cNvPicPr>
          <p:nvPr/>
        </p:nvPicPr>
        <p:blipFill>
          <a:blip r:embed="rId5"/>
          <a:stretch>
            <a:fillRect/>
          </a:stretch>
        </p:blipFill>
        <p:spPr>
          <a:xfrm>
            <a:off x="8674115" y="551954"/>
            <a:ext cx="3313471" cy="2094814"/>
          </a:xfrm>
          <a:prstGeom prst="rect">
            <a:avLst/>
          </a:prstGeom>
          <a:ln w="19050">
            <a:solidFill>
              <a:schemeClr val="tx1"/>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BCE2DA-B87B-1064-0B87-36E24D521C2A}"/>
                  </a:ext>
                </a:extLst>
              </p:cNvPr>
              <p:cNvSpPr txBox="1"/>
              <p:nvPr/>
            </p:nvSpPr>
            <p:spPr>
              <a:xfrm>
                <a:off x="8676019" y="2656292"/>
                <a:ext cx="3313471" cy="367537"/>
              </a:xfrm>
              <a:prstGeom prst="rect">
                <a:avLst/>
              </a:prstGeom>
              <a:no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prstClr val="black"/>
                    </a:solidFill>
                    <a:effectLst/>
                    <a:uLnTx/>
                    <a:uFillTx/>
                    <a:ea typeface="+mn-ea"/>
                    <a:cs typeface="+mn-cs"/>
                  </a:rPr>
                  <a:t>Dissipative Function</a:t>
                </a:r>
                <a:r>
                  <a:rPr kumimoji="0" lang="en-US" sz="1200" b="0" u="none" strike="noStrike" kern="1200" cap="none" spc="0" normalizeH="0" noProof="0">
                    <a:ln>
                      <a:noFill/>
                    </a:ln>
                    <a:solidFill>
                      <a:prstClr val="black"/>
                    </a:solidFill>
                    <a:effectLst/>
                    <a:uLnTx/>
                    <a:uFillTx/>
                    <a:ea typeface="+mn-ea"/>
                    <a:cs typeface="+mn-cs"/>
                  </a:rPr>
                  <a:t> </a:t>
                </a:r>
                <a14:m>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d>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func>
                          <m:func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sin</m:t>
                            </m:r>
                          </m:fName>
                          <m:e>
                            <m:d>
                              <m:d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d>
                          </m:e>
                        </m:func>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den>
                    </m:f>
                  </m:oMath>
                </a14:m>
                <a:endParaRPr kumimoji="0" lang="en-US" sz="1200" b="0" i="0" u="none" strike="noStrike" kern="1200" cap="none" spc="0" normalizeH="0" baseline="0" noProof="0">
                  <a:ln>
                    <a:noFill/>
                  </a:ln>
                  <a:solidFill>
                    <a:prstClr val="black"/>
                  </a:solidFill>
                  <a:effectLst/>
                  <a:uLnTx/>
                  <a:uFillTx/>
                  <a:ea typeface="+mn-ea"/>
                  <a:cs typeface="+mn-cs"/>
                </a:endParaRPr>
              </a:p>
            </p:txBody>
          </p:sp>
        </mc:Choice>
        <mc:Fallback xmlns="">
          <p:sp>
            <p:nvSpPr>
              <p:cNvPr id="12" name="TextBox 11">
                <a:extLst>
                  <a:ext uri="{FF2B5EF4-FFF2-40B4-BE49-F238E27FC236}">
                    <a16:creationId xmlns:a16="http://schemas.microsoft.com/office/drawing/2014/main" id="{DEBCE2DA-B87B-1064-0B87-36E24D521C2A}"/>
                  </a:ext>
                </a:extLst>
              </p:cNvPr>
              <p:cNvSpPr txBox="1">
                <a:spLocks noRot="1" noChangeAspect="1" noMove="1" noResize="1" noEditPoints="1" noAdjustHandles="1" noChangeArrowheads="1" noChangeShapeType="1" noTextEdit="1"/>
              </p:cNvSpPr>
              <p:nvPr/>
            </p:nvSpPr>
            <p:spPr>
              <a:xfrm>
                <a:off x="8676019" y="2656292"/>
                <a:ext cx="3313471" cy="367537"/>
              </a:xfrm>
              <a:prstGeom prst="rect">
                <a:avLst/>
              </a:prstGeom>
              <a:blipFill>
                <a:blip r:embed="rId6"/>
                <a:stretch>
                  <a:fillRect/>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98317176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2">
                <a:lumMod val="98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7EF8DE75-51C5-670F-5AA1-58BB63AE5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66D522-DF75-380B-BDD0-71A75167B39D}"/>
              </a:ext>
            </a:extLst>
          </p:cNvPr>
          <p:cNvSpPr>
            <a:spLocks noGrp="1"/>
          </p:cNvSpPr>
          <p:nvPr>
            <p:ph type="title"/>
          </p:nvPr>
        </p:nvSpPr>
        <p:spPr>
          <a:xfrm>
            <a:off x="1548245" y="624110"/>
            <a:ext cx="9978870" cy="1280890"/>
          </a:xfrm>
        </p:spPr>
        <p:txBody>
          <a:bodyPr>
            <a:normAutofit/>
          </a:bodyPr>
          <a:lstStyle/>
          <a:p>
            <a:pPr algn="ctr"/>
            <a:r>
              <a:rPr lang="en-US"/>
              <a:t>Time Stability of Compact Schemes</a:t>
            </a:r>
          </a:p>
        </p:txBody>
      </p:sp>
      <p:pic>
        <p:nvPicPr>
          <p:cNvPr id="22" name="Content Placeholder 4" descr="A graph of a graph showing different colored lines&#10;&#10;AI-generated content may be incorrect.">
            <a:extLst>
              <a:ext uri="{FF2B5EF4-FFF2-40B4-BE49-F238E27FC236}">
                <a16:creationId xmlns:a16="http://schemas.microsoft.com/office/drawing/2014/main" id="{40CCE627-B898-4054-DF55-A777579C340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646" t="631" r="703" b="1077"/>
          <a:stretch/>
        </p:blipFill>
        <p:spPr>
          <a:xfrm>
            <a:off x="3212851" y="1659832"/>
            <a:ext cx="5930794" cy="4574058"/>
          </a:xfrm>
        </p:spPr>
      </p:pic>
      <p:sp>
        <p:nvSpPr>
          <p:cNvPr id="23" name="TextBox 22">
            <a:extLst>
              <a:ext uri="{FF2B5EF4-FFF2-40B4-BE49-F238E27FC236}">
                <a16:creationId xmlns:a16="http://schemas.microsoft.com/office/drawing/2014/main" id="{259901B8-48DA-4184-7110-4E81D400114A}"/>
              </a:ext>
            </a:extLst>
          </p:cNvPr>
          <p:cNvSpPr txBox="1"/>
          <p:nvPr/>
        </p:nvSpPr>
        <p:spPr>
          <a:xfrm>
            <a:off x="3221313" y="6242462"/>
            <a:ext cx="5922332" cy="276999"/>
          </a:xfrm>
          <a:prstGeom prst="rect">
            <a:avLst/>
          </a:prstGeom>
          <a:noFill/>
          <a:ln w="19050">
            <a:solidFill>
              <a:schemeClr val="tx1"/>
            </a:solidFill>
          </a:ln>
        </p:spPr>
        <p:txBody>
          <a:bodyPr wrap="square" rtlCol="0">
            <a:spAutoFit/>
          </a:bodyPr>
          <a:lstStyle/>
          <a:p>
            <a:pPr algn="ctr"/>
            <a:r>
              <a:rPr lang="en-US" sz="1200"/>
              <a:t>David Neilsen and Andrew Carroll (BYU)</a:t>
            </a:r>
          </a:p>
        </p:txBody>
      </p:sp>
    </p:spTree>
    <p:extLst>
      <p:ext uri="{BB962C8B-B14F-4D97-AF65-F5344CB8AC3E}">
        <p14:creationId xmlns:p14="http://schemas.microsoft.com/office/powerpoint/2010/main" val="220086325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2">
                <a:lumMod val="98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DECA0731-E084-A572-1CEF-0FCD2C3DF4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51A9F1-FA0E-60B7-4DEB-5A3622A1F69A}"/>
              </a:ext>
            </a:extLst>
          </p:cNvPr>
          <p:cNvSpPr>
            <a:spLocks noGrp="1"/>
          </p:cNvSpPr>
          <p:nvPr>
            <p:ph type="title"/>
          </p:nvPr>
        </p:nvSpPr>
        <p:spPr>
          <a:xfrm>
            <a:off x="1307080" y="624110"/>
            <a:ext cx="10299603" cy="1280890"/>
          </a:xfrm>
        </p:spPr>
        <p:txBody>
          <a:bodyPr>
            <a:normAutofit/>
          </a:bodyPr>
          <a:lstStyle/>
          <a:p>
            <a:pPr algn="ctr"/>
            <a:r>
              <a:rPr lang="en-US"/>
              <a:t>Nonlinear Stability of Compact Schemes</a:t>
            </a:r>
          </a:p>
        </p:txBody>
      </p:sp>
      <p:pic>
        <p:nvPicPr>
          <p:cNvPr id="4" name="Picture 3">
            <a:extLst>
              <a:ext uri="{FF2B5EF4-FFF2-40B4-BE49-F238E27FC236}">
                <a16:creationId xmlns:a16="http://schemas.microsoft.com/office/drawing/2014/main" id="{E453979D-DBA8-5D61-C1B9-BEA9FCD4B8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20966" y="1463802"/>
            <a:ext cx="7339850" cy="4043766"/>
          </a:xfrm>
          <a:prstGeom prst="rect">
            <a:avLst/>
          </a:prstGeom>
          <a:ln w="19050">
            <a:solidFill>
              <a:schemeClr val="tx1"/>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628CE0-C8D1-506B-FDFD-9CAF6A09A381}"/>
                  </a:ext>
                </a:extLst>
              </p:cNvPr>
              <p:cNvSpPr txBox="1"/>
              <p:nvPr/>
            </p:nvSpPr>
            <p:spPr>
              <a:xfrm>
                <a:off x="5175786" y="5694334"/>
                <a:ext cx="4685030" cy="982397"/>
              </a:xfrm>
              <a:prstGeom prst="roundRect">
                <a:avLst/>
              </a:prstGeom>
              <a:solidFill>
                <a:schemeClr val="accent1">
                  <a:lumMod val="20000"/>
                  <a:lumOff val="80000"/>
                </a:schemeClr>
              </a:solidFill>
              <a:ln>
                <a:solidFill>
                  <a:schemeClr val="accent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Kuramoto-Sivashinsky (Flame) Equation:</a:t>
                </a:r>
                <a:endPar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endParaRPr>
              </a:p>
              <a:p>
                <a:pPr lvl="0" defTabSz="457200">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lang="en-US" i="1">
                              <a:solidFill>
                                <a:prstClr val="black"/>
                              </a:solidFill>
                              <a:latin typeface="Cambria Math" panose="02040503050406030204" pitchFamily="18" charset="0"/>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𝑥𝑥</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lang="en-US" i="1">
                              <a:solidFill>
                                <a:prstClr val="black"/>
                              </a:solidFill>
                              <a:latin typeface="Cambria Math" panose="02040503050406030204" pitchFamily="18" charset="0"/>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𝑥𝑥𝑥𝑥</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lang="en-US" i="1">
                              <a:solidFill>
                                <a:prstClr val="black"/>
                              </a:solidFill>
                              <a:latin typeface="Cambria Math" panose="02040503050406030204" pitchFamily="18" charset="0"/>
                            </a:rPr>
                            <m:t>𝜙</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mc:Choice>
        <mc:Fallback xmlns="">
          <p:sp>
            <p:nvSpPr>
              <p:cNvPr id="3" name="TextBox 2">
                <a:extLst>
                  <a:ext uri="{FF2B5EF4-FFF2-40B4-BE49-F238E27FC236}">
                    <a16:creationId xmlns:a16="http://schemas.microsoft.com/office/drawing/2014/main" id="{C2628CE0-C8D1-506B-FDFD-9CAF6A09A381}"/>
                  </a:ext>
                </a:extLst>
              </p:cNvPr>
              <p:cNvSpPr txBox="1">
                <a:spLocks noRot="1" noChangeAspect="1" noMove="1" noResize="1" noEditPoints="1" noAdjustHandles="1" noChangeArrowheads="1" noChangeShapeType="1" noTextEdit="1"/>
              </p:cNvSpPr>
              <p:nvPr/>
            </p:nvSpPr>
            <p:spPr>
              <a:xfrm>
                <a:off x="5175786" y="5694334"/>
                <a:ext cx="4685030" cy="982397"/>
              </a:xfrm>
              <a:prstGeom prst="roundRect">
                <a:avLst/>
              </a:prstGeom>
              <a:blipFill>
                <a:blip r:embed="rId4"/>
                <a:stretch>
                  <a:fillRect/>
                </a:stretch>
              </a:blipFill>
              <a:ln>
                <a:solidFill>
                  <a:schemeClr val="accent1"/>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C2501453-537B-E1CB-4516-120C47908258}"/>
              </a:ext>
            </a:extLst>
          </p:cNvPr>
          <p:cNvSpPr txBox="1"/>
          <p:nvPr/>
        </p:nvSpPr>
        <p:spPr>
          <a:xfrm>
            <a:off x="2506991" y="5523540"/>
            <a:ext cx="2552349" cy="276999"/>
          </a:xfrm>
          <a:prstGeom prst="rect">
            <a:avLst/>
          </a:prstGeom>
          <a:noFill/>
          <a:ln w="19050">
            <a:solidFill>
              <a:schemeClr val="tx1"/>
            </a:solidFill>
          </a:ln>
        </p:spPr>
        <p:txBody>
          <a:bodyPr wrap="square" rtlCol="0">
            <a:spAutoFit/>
          </a:bodyPr>
          <a:lstStyle/>
          <a:p>
            <a:pPr algn="ctr"/>
            <a:r>
              <a:rPr lang="en-US" sz="1200"/>
              <a:t>Andrew Carroll (BYU)</a:t>
            </a:r>
          </a:p>
        </p:txBody>
      </p:sp>
    </p:spTree>
    <p:extLst>
      <p:ext uri="{BB962C8B-B14F-4D97-AF65-F5344CB8AC3E}">
        <p14:creationId xmlns:p14="http://schemas.microsoft.com/office/powerpoint/2010/main" val="109870835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2">
                <a:lumMod val="98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5C12-DFC0-5D68-29DB-EBD6AA047BB0}"/>
              </a:ext>
            </a:extLst>
          </p:cNvPr>
          <p:cNvSpPr>
            <a:spLocks noGrp="1"/>
          </p:cNvSpPr>
          <p:nvPr>
            <p:ph type="title"/>
          </p:nvPr>
        </p:nvSpPr>
        <p:spPr/>
        <p:txBody>
          <a:bodyPr>
            <a:normAutofit/>
          </a:bodyPr>
          <a:lstStyle/>
          <a:p>
            <a:r>
              <a:rPr lang="en-US"/>
              <a:t>Future Work</a:t>
            </a:r>
          </a:p>
        </p:txBody>
      </p:sp>
      <p:sp>
        <p:nvSpPr>
          <p:cNvPr id="3" name="Content Placeholder 2">
            <a:extLst>
              <a:ext uri="{FF2B5EF4-FFF2-40B4-BE49-F238E27FC236}">
                <a16:creationId xmlns:a16="http://schemas.microsoft.com/office/drawing/2014/main" id="{806D641C-1A03-4379-D640-6CD228A2FF04}"/>
              </a:ext>
            </a:extLst>
          </p:cNvPr>
          <p:cNvSpPr>
            <a:spLocks noGrp="1"/>
          </p:cNvSpPr>
          <p:nvPr>
            <p:ph idx="1"/>
          </p:nvPr>
        </p:nvSpPr>
        <p:spPr>
          <a:xfrm>
            <a:off x="2494768" y="1482394"/>
            <a:ext cx="4427526" cy="2025072"/>
          </a:xfrm>
          <a:prstGeom prst="roundRect">
            <a:avLst/>
          </a:prstGeom>
          <a:ln>
            <a:solidFill>
              <a:schemeClr val="accent1"/>
            </a:solidFill>
          </a:ln>
        </p:spPr>
        <p:txBody>
          <a:bodyPr>
            <a:normAutofit/>
          </a:bodyPr>
          <a:lstStyle/>
          <a:p>
            <a:r>
              <a:rPr lang="en-US" sz="2000"/>
              <a:t>Stable CFD schemes</a:t>
            </a:r>
          </a:p>
          <a:p>
            <a:r>
              <a:rPr lang="en-US" sz="2000"/>
              <a:t>Improved boundary methods</a:t>
            </a:r>
          </a:p>
          <a:p>
            <a:r>
              <a:rPr lang="en-US" sz="2000"/>
              <a:t>Eccentricity reduction</a:t>
            </a:r>
          </a:p>
          <a:p>
            <a:r>
              <a:rPr lang="en-US" sz="2000"/>
              <a:t>Filtering techniques</a:t>
            </a:r>
          </a:p>
        </p:txBody>
      </p:sp>
      <p:pic>
        <p:nvPicPr>
          <p:cNvPr id="6" name="Picture 5">
            <a:extLst>
              <a:ext uri="{FF2B5EF4-FFF2-40B4-BE49-F238E27FC236}">
                <a16:creationId xmlns:a16="http://schemas.microsoft.com/office/drawing/2014/main" id="{105D6344-064C-E36A-EB15-A998637ED008}"/>
              </a:ext>
            </a:extLst>
          </p:cNvPr>
          <p:cNvPicPr>
            <a:picLocks noChangeAspect="1"/>
          </p:cNvPicPr>
          <p:nvPr/>
        </p:nvPicPr>
        <p:blipFill>
          <a:blip r:embed="rId3"/>
          <a:stretch>
            <a:fillRect/>
          </a:stretch>
        </p:blipFill>
        <p:spPr>
          <a:xfrm>
            <a:off x="7149604" y="3766488"/>
            <a:ext cx="4923143" cy="2706518"/>
          </a:xfrm>
          <a:prstGeom prst="rect">
            <a:avLst/>
          </a:prstGeom>
          <a:ln w="19050">
            <a:solidFill>
              <a:schemeClr val="tx1"/>
            </a:solidFill>
          </a:ln>
        </p:spPr>
      </p:pic>
      <p:sp>
        <p:nvSpPr>
          <p:cNvPr id="7" name="TextBox 6">
            <a:extLst>
              <a:ext uri="{FF2B5EF4-FFF2-40B4-BE49-F238E27FC236}">
                <a16:creationId xmlns:a16="http://schemas.microsoft.com/office/drawing/2014/main" id="{31A3CE33-60E1-5D89-F31B-E84523B172B8}"/>
              </a:ext>
            </a:extLst>
          </p:cNvPr>
          <p:cNvSpPr txBox="1"/>
          <p:nvPr/>
        </p:nvSpPr>
        <p:spPr>
          <a:xfrm>
            <a:off x="7149605" y="6473006"/>
            <a:ext cx="4923143" cy="276999"/>
          </a:xfrm>
          <a:prstGeom prst="rect">
            <a:avLst/>
          </a:prstGeom>
          <a:noFill/>
          <a:ln w="19050">
            <a:solidFill>
              <a:schemeClr val="tx1"/>
            </a:solidFill>
          </a:ln>
        </p:spPr>
        <p:txBody>
          <a:bodyPr wrap="none" rtlCol="0">
            <a:spAutoFit/>
          </a:bodyPr>
          <a:lstStyle/>
          <a:p>
            <a:r>
              <a:rPr lang="en-US" sz="1200"/>
              <a:t>Ramos-</a:t>
            </a:r>
            <a:r>
              <a:rPr lang="en-US" sz="1200" err="1"/>
              <a:t>Buades</a:t>
            </a:r>
            <a:r>
              <a:rPr lang="en-US" sz="1200"/>
              <a:t> et al. (https://doi.org/10.48550/arXiv.1810.00036)</a:t>
            </a:r>
          </a:p>
        </p:txBody>
      </p:sp>
      <p:pic>
        <p:nvPicPr>
          <p:cNvPr id="16" name="Picture 15" descr="A diagram of a graph&#10;&#10;AI-generated content may be incorrect.">
            <a:extLst>
              <a:ext uri="{FF2B5EF4-FFF2-40B4-BE49-F238E27FC236}">
                <a16:creationId xmlns:a16="http://schemas.microsoft.com/office/drawing/2014/main" id="{1C4226AC-62AE-7A67-7AAC-20EB048BA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345" y="3766487"/>
            <a:ext cx="5028949" cy="2706517"/>
          </a:xfrm>
          <a:prstGeom prst="rect">
            <a:avLst/>
          </a:prstGeom>
          <a:ln w="19050">
            <a:solidFill>
              <a:schemeClr val="tx1"/>
            </a:solidFill>
          </a:ln>
        </p:spPr>
      </p:pic>
    </p:spTree>
    <p:extLst>
      <p:ext uri="{BB962C8B-B14F-4D97-AF65-F5344CB8AC3E}">
        <p14:creationId xmlns:p14="http://schemas.microsoft.com/office/powerpoint/2010/main" val="260263214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2">
                <a:lumMod val="98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2F9DA4B1-C35C-B3ED-D057-8E9D589439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B4E61-EB19-679E-F9B0-2F0429F9A00F}"/>
              </a:ext>
            </a:extLst>
          </p:cNvPr>
          <p:cNvSpPr>
            <a:spLocks noGrp="1"/>
          </p:cNvSpPr>
          <p:nvPr>
            <p:ph type="title"/>
          </p:nvPr>
        </p:nvSpPr>
        <p:spPr/>
        <p:txBody>
          <a:bodyPr>
            <a:normAutofit/>
          </a:bodyPr>
          <a:lstStyle/>
          <a:p>
            <a:r>
              <a:rPr lang="en-US"/>
              <a:t>Acknowledgements</a:t>
            </a:r>
          </a:p>
        </p:txBody>
      </p:sp>
      <p:sp>
        <p:nvSpPr>
          <p:cNvPr id="3" name="Content Placeholder 2">
            <a:extLst>
              <a:ext uri="{FF2B5EF4-FFF2-40B4-BE49-F238E27FC236}">
                <a16:creationId xmlns:a16="http://schemas.microsoft.com/office/drawing/2014/main" id="{876DC02A-4178-DBF1-096D-F2BACD67969C}"/>
              </a:ext>
            </a:extLst>
          </p:cNvPr>
          <p:cNvSpPr>
            <a:spLocks noGrp="1"/>
          </p:cNvSpPr>
          <p:nvPr>
            <p:ph idx="1"/>
          </p:nvPr>
        </p:nvSpPr>
        <p:spPr>
          <a:xfrm>
            <a:off x="2592925" y="2324753"/>
            <a:ext cx="8915400" cy="2208494"/>
          </a:xfrm>
          <a:prstGeom prst="roundRect">
            <a:avLst/>
          </a:prstGeom>
          <a:ln>
            <a:solidFill>
              <a:schemeClr val="accent1"/>
            </a:solidFill>
          </a:ln>
        </p:spPr>
        <p:txBody>
          <a:bodyPr>
            <a:normAutofit lnSpcReduction="10000"/>
          </a:bodyPr>
          <a:lstStyle/>
          <a:p>
            <a:r>
              <a:rPr lang="en-US" sz="2000"/>
              <a:t>Thank you to the audience for listening to our presentation!</a:t>
            </a:r>
          </a:p>
          <a:p>
            <a:r>
              <a:rPr lang="en-US" sz="2000"/>
              <a:t>Thank you to Dr. Eric Hirschmann, Dr. David Neilsen, and Dr. William Black for their mentorship and help with research efforts.</a:t>
            </a:r>
          </a:p>
          <a:p>
            <a:r>
              <a:rPr lang="en-US" sz="2000"/>
              <a:t>Thank you to the National Science Foundation (NSF-PHY 2207615) and Brigham Young University for their funding in support of our research efforts.</a:t>
            </a:r>
          </a:p>
        </p:txBody>
      </p:sp>
      <p:pic>
        <p:nvPicPr>
          <p:cNvPr id="5" name="Picture 2" descr="National Science Foundation - Wikipedia">
            <a:extLst>
              <a:ext uri="{FF2B5EF4-FFF2-40B4-BE49-F238E27FC236}">
                <a16:creationId xmlns:a16="http://schemas.microsoft.com/office/drawing/2014/main" id="{BEE66854-57F5-C316-8C5F-50FA1C08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7134" y="5043134"/>
            <a:ext cx="1814866" cy="18148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YU Brigham Young University Logo PNG Vector (EPS) Free Download">
            <a:extLst>
              <a:ext uri="{FF2B5EF4-FFF2-40B4-BE49-F238E27FC236}">
                <a16:creationId xmlns:a16="http://schemas.microsoft.com/office/drawing/2014/main" id="{0040DC25-6FA7-62A2-AA64-FFE8758FE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6551" y="65749"/>
            <a:ext cx="1572131" cy="157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68484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C40E8-1026-1BA1-1541-4E283FBFFD5A}"/>
              </a:ext>
            </a:extLst>
          </p:cNvPr>
          <p:cNvSpPr>
            <a:spLocks noGrp="1"/>
          </p:cNvSpPr>
          <p:nvPr>
            <p:ph type="title"/>
          </p:nvPr>
        </p:nvSpPr>
        <p:spPr/>
        <p:txBody>
          <a:bodyPr/>
          <a:lstStyle/>
          <a:p>
            <a:r>
              <a:rPr lang="en-US" sz="3600"/>
              <a:t>Goals and Motivation</a:t>
            </a:r>
            <a:endParaRPr lang="en-US"/>
          </a:p>
        </p:txBody>
      </p:sp>
      <p:sp>
        <p:nvSpPr>
          <p:cNvPr id="3" name="Content Placeholder 2">
            <a:extLst>
              <a:ext uri="{FF2B5EF4-FFF2-40B4-BE49-F238E27FC236}">
                <a16:creationId xmlns:a16="http://schemas.microsoft.com/office/drawing/2014/main" id="{5D7E6960-B02D-AFA3-400D-D4E8630B7CBF}"/>
              </a:ext>
            </a:extLst>
          </p:cNvPr>
          <p:cNvSpPr>
            <a:spLocks noGrp="1"/>
          </p:cNvSpPr>
          <p:nvPr>
            <p:ph idx="1"/>
          </p:nvPr>
        </p:nvSpPr>
        <p:spPr>
          <a:xfrm>
            <a:off x="2589212" y="1635275"/>
            <a:ext cx="8915400" cy="1323077"/>
          </a:xfrm>
          <a:prstGeom prst="roundRect">
            <a:avLst/>
          </a:prstGeom>
          <a:ln>
            <a:solidFill>
              <a:schemeClr val="accent1"/>
            </a:solidFill>
          </a:ln>
        </p:spPr>
        <p:txBody>
          <a:bodyPr>
            <a:normAutofit fontScale="92500"/>
          </a:bodyPr>
          <a:lstStyle/>
          <a:p>
            <a:r>
              <a:rPr lang="en-US" sz="1800"/>
              <a:t>New gravitational wave (GW) detectors are being built or proposed with increasing sensitivity</a:t>
            </a:r>
          </a:p>
          <a:p>
            <a:r>
              <a:rPr lang="en-US" sz="1800"/>
              <a:t>Fast and accurate black hole merger simulations and waveforms are needed</a:t>
            </a:r>
          </a:p>
        </p:txBody>
      </p:sp>
      <p:pic>
        <p:nvPicPr>
          <p:cNvPr id="4" name="Picture 3">
            <a:extLst>
              <a:ext uri="{FF2B5EF4-FFF2-40B4-BE49-F238E27FC236}">
                <a16:creationId xmlns:a16="http://schemas.microsoft.com/office/drawing/2014/main" id="{8C0FD076-FCBB-3F8D-A45E-4842790985C3}"/>
              </a:ext>
            </a:extLst>
          </p:cNvPr>
          <p:cNvPicPr>
            <a:picLocks noChangeAspect="1"/>
          </p:cNvPicPr>
          <p:nvPr/>
        </p:nvPicPr>
        <p:blipFill>
          <a:blip r:embed="rId3"/>
          <a:stretch>
            <a:fillRect/>
          </a:stretch>
        </p:blipFill>
        <p:spPr>
          <a:xfrm>
            <a:off x="7387032" y="3289584"/>
            <a:ext cx="4575051" cy="3127716"/>
          </a:xfrm>
          <a:prstGeom prst="rect">
            <a:avLst/>
          </a:prstGeom>
          <a:ln w="19050">
            <a:solidFill>
              <a:schemeClr val="tx1"/>
            </a:solidFill>
          </a:ln>
        </p:spPr>
      </p:pic>
      <p:sp>
        <p:nvSpPr>
          <p:cNvPr id="5" name="TextBox 4">
            <a:extLst>
              <a:ext uri="{FF2B5EF4-FFF2-40B4-BE49-F238E27FC236}">
                <a16:creationId xmlns:a16="http://schemas.microsoft.com/office/drawing/2014/main" id="{B1889792-6EEE-3591-E890-62E91F0733E2}"/>
              </a:ext>
            </a:extLst>
          </p:cNvPr>
          <p:cNvSpPr txBox="1"/>
          <p:nvPr/>
        </p:nvSpPr>
        <p:spPr>
          <a:xfrm>
            <a:off x="7377396" y="6439373"/>
            <a:ext cx="4592955" cy="276999"/>
          </a:xfrm>
          <a:prstGeom prst="rect">
            <a:avLst/>
          </a:prstGeom>
          <a:noFill/>
          <a:ln w="19050">
            <a:solidFill>
              <a:schemeClr val="tx1"/>
            </a:solidFill>
          </a:ln>
        </p:spPr>
        <p:txBody>
          <a:bodyPr wrap="square" rtlCol="0">
            <a:spAutoFit/>
          </a:bodyPr>
          <a:lstStyle/>
          <a:p>
            <a:pPr algn="ctr"/>
            <a:r>
              <a:rPr lang="en-US" sz="1200"/>
              <a:t>Regimbau et al. (https://doi.org/10.48550/arXiv.1611.08943)</a:t>
            </a:r>
          </a:p>
        </p:txBody>
      </p:sp>
      <p:pic>
        <p:nvPicPr>
          <p:cNvPr id="6" name="Picture 2">
            <a:extLst>
              <a:ext uri="{FF2B5EF4-FFF2-40B4-BE49-F238E27FC236}">
                <a16:creationId xmlns:a16="http://schemas.microsoft.com/office/drawing/2014/main" id="{5A23FBF1-FB57-9B37-D25D-92FE5C082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637" y="3289584"/>
            <a:ext cx="4615543" cy="259624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6DB73A-7EE2-12DB-5A68-6E535C834FF4}"/>
              </a:ext>
            </a:extLst>
          </p:cNvPr>
          <p:cNvSpPr txBox="1"/>
          <p:nvPr/>
        </p:nvSpPr>
        <p:spPr>
          <a:xfrm>
            <a:off x="2329747" y="5904991"/>
            <a:ext cx="4638577" cy="276999"/>
          </a:xfrm>
          <a:prstGeom prst="rect">
            <a:avLst/>
          </a:prstGeom>
          <a:noFill/>
          <a:ln w="19050">
            <a:solidFill>
              <a:schemeClr val="tx1"/>
            </a:solidFill>
          </a:ln>
        </p:spPr>
        <p:txBody>
          <a:bodyPr wrap="square" rtlCol="0">
            <a:spAutoFit/>
          </a:bodyPr>
          <a:lstStyle/>
          <a:p>
            <a:pPr algn="ctr"/>
            <a:r>
              <a:rPr lang="en-US" sz="1200"/>
              <a:t>European Space Agency (ESA)</a:t>
            </a:r>
          </a:p>
        </p:txBody>
      </p:sp>
    </p:spTree>
    <p:extLst>
      <p:ext uri="{BB962C8B-B14F-4D97-AF65-F5344CB8AC3E}">
        <p14:creationId xmlns:p14="http://schemas.microsoft.com/office/powerpoint/2010/main" val="6410109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6F4FC-0EE0-0CC5-D4B6-EA377683D708}"/>
              </a:ext>
            </a:extLst>
          </p:cNvPr>
          <p:cNvSpPr>
            <a:spLocks noGrp="1"/>
          </p:cNvSpPr>
          <p:nvPr>
            <p:ph type="title"/>
          </p:nvPr>
        </p:nvSpPr>
        <p:spPr/>
        <p:txBody>
          <a:bodyPr/>
          <a:lstStyle/>
          <a:p>
            <a:r>
              <a:rPr lang="en-US"/>
              <a:t>Current Modeling Challenges</a:t>
            </a:r>
          </a:p>
        </p:txBody>
      </p:sp>
      <p:sp>
        <p:nvSpPr>
          <p:cNvPr id="3" name="Content Placeholder 2">
            <a:extLst>
              <a:ext uri="{FF2B5EF4-FFF2-40B4-BE49-F238E27FC236}">
                <a16:creationId xmlns:a16="http://schemas.microsoft.com/office/drawing/2014/main" id="{42733E5D-17CE-2227-DCBC-7CA70B0931D8}"/>
              </a:ext>
            </a:extLst>
          </p:cNvPr>
          <p:cNvSpPr>
            <a:spLocks noGrp="1"/>
          </p:cNvSpPr>
          <p:nvPr>
            <p:ph idx="1"/>
          </p:nvPr>
        </p:nvSpPr>
        <p:spPr>
          <a:xfrm>
            <a:off x="2954971" y="2133600"/>
            <a:ext cx="6237437" cy="2051523"/>
          </a:xfrm>
          <a:prstGeom prst="roundRect">
            <a:avLst/>
          </a:prstGeom>
          <a:ln>
            <a:solidFill>
              <a:schemeClr val="accent1"/>
            </a:solidFill>
          </a:ln>
        </p:spPr>
        <p:txBody>
          <a:bodyPr/>
          <a:lstStyle/>
          <a:p>
            <a:r>
              <a:rPr lang="en-US" sz="1800"/>
              <a:t>Additional factors increase computational costs:</a:t>
            </a:r>
            <a:endParaRPr lang="en-US"/>
          </a:p>
          <a:p>
            <a:pPr lvl="1"/>
            <a:r>
              <a:rPr lang="en-US"/>
              <a:t>Mass Ratio</a:t>
            </a:r>
          </a:p>
          <a:p>
            <a:pPr lvl="1"/>
            <a:r>
              <a:rPr lang="en-US"/>
              <a:t>Spin</a:t>
            </a:r>
          </a:p>
          <a:p>
            <a:pPr lvl="1"/>
            <a:r>
              <a:rPr lang="en-US"/>
              <a:t>Eccentricity</a:t>
            </a:r>
          </a:p>
          <a:p>
            <a:pPr lvl="1"/>
            <a:r>
              <a:rPr lang="en-US"/>
              <a:t>Charge</a:t>
            </a:r>
          </a:p>
        </p:txBody>
      </p:sp>
      <p:pic>
        <p:nvPicPr>
          <p:cNvPr id="5" name="Picture 4">
            <a:extLst>
              <a:ext uri="{FF2B5EF4-FFF2-40B4-BE49-F238E27FC236}">
                <a16:creationId xmlns:a16="http://schemas.microsoft.com/office/drawing/2014/main" id="{8F15DC4F-C6FD-02F4-532D-1B349C7286D9}"/>
              </a:ext>
            </a:extLst>
          </p:cNvPr>
          <p:cNvPicPr>
            <a:picLocks noChangeAspect="1"/>
          </p:cNvPicPr>
          <p:nvPr/>
        </p:nvPicPr>
        <p:blipFill>
          <a:blip r:embed="rId3"/>
          <a:srcRect l="4235" t="53430" r="4884" b="12590"/>
          <a:stretch/>
        </p:blipFill>
        <p:spPr>
          <a:xfrm>
            <a:off x="4881166" y="4855189"/>
            <a:ext cx="2827056" cy="1579856"/>
          </a:xfrm>
          <a:prstGeom prst="rect">
            <a:avLst/>
          </a:prstGeom>
          <a:ln w="19050">
            <a:solidFill>
              <a:schemeClr val="tx1"/>
            </a:solidFill>
          </a:ln>
        </p:spPr>
      </p:pic>
      <p:sp>
        <p:nvSpPr>
          <p:cNvPr id="6" name="TextBox 5">
            <a:extLst>
              <a:ext uri="{FF2B5EF4-FFF2-40B4-BE49-F238E27FC236}">
                <a16:creationId xmlns:a16="http://schemas.microsoft.com/office/drawing/2014/main" id="{CF33FE93-EEE4-FD3F-D805-F60048B306D4}"/>
              </a:ext>
            </a:extLst>
          </p:cNvPr>
          <p:cNvSpPr txBox="1"/>
          <p:nvPr/>
        </p:nvSpPr>
        <p:spPr>
          <a:xfrm>
            <a:off x="2042419" y="6453269"/>
            <a:ext cx="5677811" cy="276999"/>
          </a:xfrm>
          <a:prstGeom prst="rect">
            <a:avLst/>
          </a:prstGeom>
          <a:noFill/>
          <a:ln w="19050">
            <a:solidFill>
              <a:schemeClr val="tx1"/>
            </a:solidFill>
          </a:ln>
        </p:spPr>
        <p:txBody>
          <a:bodyPr wrap="square" rtlCol="0">
            <a:spAutoFit/>
          </a:bodyPr>
          <a:lstStyle/>
          <a:p>
            <a:r>
              <a:rPr lang="en-US" sz="1200" i="0">
                <a:solidFill>
                  <a:srgbClr val="000000"/>
                </a:solidFill>
                <a:effectLst/>
              </a:rPr>
              <a:t>Adapted from Fernando et al.</a:t>
            </a:r>
            <a:r>
              <a:rPr lang="en-US" sz="1200"/>
              <a:t> (https://doi.org/10.48550/arXiv.1807.06128)</a:t>
            </a:r>
          </a:p>
        </p:txBody>
      </p:sp>
      <p:pic>
        <p:nvPicPr>
          <p:cNvPr id="4" name="Picture 3">
            <a:extLst>
              <a:ext uri="{FF2B5EF4-FFF2-40B4-BE49-F238E27FC236}">
                <a16:creationId xmlns:a16="http://schemas.microsoft.com/office/drawing/2014/main" id="{5FA68F76-9441-C06C-C6AB-459138940286}"/>
              </a:ext>
            </a:extLst>
          </p:cNvPr>
          <p:cNvPicPr>
            <a:picLocks noChangeAspect="1"/>
          </p:cNvPicPr>
          <p:nvPr/>
        </p:nvPicPr>
        <p:blipFill>
          <a:blip r:embed="rId3"/>
          <a:srcRect l="4007" t="2197" r="4979" b="63534"/>
          <a:stretch/>
        </p:blipFill>
        <p:spPr>
          <a:xfrm>
            <a:off x="2054110" y="4841918"/>
            <a:ext cx="2813143" cy="1593127"/>
          </a:xfrm>
          <a:prstGeom prst="rect">
            <a:avLst/>
          </a:prstGeom>
          <a:ln w="19050">
            <a:solidFill>
              <a:schemeClr val="tx1"/>
            </a:solidFill>
          </a:ln>
        </p:spPr>
      </p:pic>
      <p:pic>
        <p:nvPicPr>
          <p:cNvPr id="8" name="Picture 7">
            <a:extLst>
              <a:ext uri="{FF2B5EF4-FFF2-40B4-BE49-F238E27FC236}">
                <a16:creationId xmlns:a16="http://schemas.microsoft.com/office/drawing/2014/main" id="{DFA187A5-D26D-4918-A1E7-84CB03E2DE48}"/>
              </a:ext>
            </a:extLst>
          </p:cNvPr>
          <p:cNvPicPr>
            <a:picLocks noChangeAspect="1"/>
          </p:cNvPicPr>
          <p:nvPr/>
        </p:nvPicPr>
        <p:blipFill>
          <a:blip r:embed="rId4"/>
          <a:stretch>
            <a:fillRect/>
          </a:stretch>
        </p:blipFill>
        <p:spPr>
          <a:xfrm>
            <a:off x="8190256" y="4383522"/>
            <a:ext cx="3303599" cy="2051523"/>
          </a:xfrm>
          <a:prstGeom prst="rect">
            <a:avLst/>
          </a:prstGeom>
          <a:ln w="19050">
            <a:solidFill>
              <a:schemeClr val="tx1"/>
            </a:solidFill>
          </a:ln>
        </p:spPr>
      </p:pic>
      <p:sp>
        <p:nvSpPr>
          <p:cNvPr id="9" name="TextBox 8">
            <a:extLst>
              <a:ext uri="{FF2B5EF4-FFF2-40B4-BE49-F238E27FC236}">
                <a16:creationId xmlns:a16="http://schemas.microsoft.com/office/drawing/2014/main" id="{5395680E-8213-A6B8-9A97-6C66AD18C993}"/>
              </a:ext>
            </a:extLst>
          </p:cNvPr>
          <p:cNvSpPr txBox="1"/>
          <p:nvPr/>
        </p:nvSpPr>
        <p:spPr>
          <a:xfrm>
            <a:off x="8175672" y="6456324"/>
            <a:ext cx="3328940" cy="276999"/>
          </a:xfrm>
          <a:prstGeom prst="rect">
            <a:avLst/>
          </a:prstGeom>
          <a:noFill/>
          <a:ln w="19050">
            <a:solidFill>
              <a:schemeClr val="tx1"/>
            </a:solidFill>
          </a:ln>
        </p:spPr>
        <p:txBody>
          <a:bodyPr wrap="square" rtlCol="0">
            <a:spAutoFit/>
          </a:bodyPr>
          <a:lstStyle/>
          <a:p>
            <a:pPr algn="ctr"/>
            <a:r>
              <a:rPr lang="en-US" sz="1200"/>
              <a:t>Deborah Ferguson (LISA Symposium 2024)</a:t>
            </a:r>
          </a:p>
        </p:txBody>
      </p:sp>
    </p:spTree>
    <p:extLst>
      <p:ext uri="{BB962C8B-B14F-4D97-AF65-F5344CB8AC3E}">
        <p14:creationId xmlns:p14="http://schemas.microsoft.com/office/powerpoint/2010/main" val="193383483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2">
                <a:lumMod val="98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0FCCC-78D9-B953-8269-E4880BAA19D3}"/>
              </a:ext>
            </a:extLst>
          </p:cNvPr>
          <p:cNvSpPr>
            <a:spLocks noGrp="1"/>
          </p:cNvSpPr>
          <p:nvPr>
            <p:ph type="title"/>
          </p:nvPr>
        </p:nvSpPr>
        <p:spPr/>
        <p:txBody>
          <a:bodyPr>
            <a:normAutofit/>
          </a:bodyPr>
          <a:lstStyle/>
          <a:p>
            <a:r>
              <a:rPr lang="en-US"/>
              <a:t>Dendro-GR</a:t>
            </a:r>
          </a:p>
        </p:txBody>
      </p:sp>
      <p:sp>
        <p:nvSpPr>
          <p:cNvPr id="3" name="Content Placeholder 2">
            <a:extLst>
              <a:ext uri="{FF2B5EF4-FFF2-40B4-BE49-F238E27FC236}">
                <a16:creationId xmlns:a16="http://schemas.microsoft.com/office/drawing/2014/main" id="{9C81A42E-F471-B551-5CCF-0AD106278EE0}"/>
              </a:ext>
            </a:extLst>
          </p:cNvPr>
          <p:cNvSpPr>
            <a:spLocks noGrp="1"/>
          </p:cNvSpPr>
          <p:nvPr>
            <p:ph idx="1"/>
          </p:nvPr>
        </p:nvSpPr>
        <p:spPr>
          <a:xfrm>
            <a:off x="2592925" y="1795925"/>
            <a:ext cx="8369117" cy="938669"/>
          </a:xfrm>
          <a:prstGeom prst="roundRect">
            <a:avLst/>
          </a:prstGeom>
          <a:ln>
            <a:solidFill>
              <a:schemeClr val="accent1"/>
            </a:solidFill>
          </a:ln>
        </p:spPr>
        <p:txBody>
          <a:bodyPr>
            <a:normAutofit/>
          </a:bodyPr>
          <a:lstStyle/>
          <a:p>
            <a:r>
              <a:rPr lang="en-US" sz="2000"/>
              <a:t>Numerical relativity codes solve the Einstein field equations to produce a gravitational wave waveform</a:t>
            </a:r>
          </a:p>
        </p:txBody>
      </p:sp>
      <p:pic>
        <p:nvPicPr>
          <p:cNvPr id="5" name="Picture 4" descr="A blue background with red and orange circles&#10;&#10;Description automatically generated">
            <a:extLst>
              <a:ext uri="{FF2B5EF4-FFF2-40B4-BE49-F238E27FC236}">
                <a16:creationId xmlns:a16="http://schemas.microsoft.com/office/drawing/2014/main" id="{86AAA8D3-8D34-0BA2-8AFA-D473CC449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253" y="3023562"/>
            <a:ext cx="5273651" cy="2966429"/>
          </a:xfrm>
          <a:prstGeom prst="rect">
            <a:avLst/>
          </a:prstGeom>
          <a:ln w="19050">
            <a:solidFill>
              <a:schemeClr val="tx1"/>
            </a:solidFill>
          </a:ln>
        </p:spPr>
      </p:pic>
      <p:sp>
        <p:nvSpPr>
          <p:cNvPr id="9" name="TextBox 8">
            <a:extLst>
              <a:ext uri="{FF2B5EF4-FFF2-40B4-BE49-F238E27FC236}">
                <a16:creationId xmlns:a16="http://schemas.microsoft.com/office/drawing/2014/main" id="{71B847AA-E38C-F03E-2114-5654B7D25622}"/>
              </a:ext>
            </a:extLst>
          </p:cNvPr>
          <p:cNvSpPr txBox="1"/>
          <p:nvPr/>
        </p:nvSpPr>
        <p:spPr>
          <a:xfrm>
            <a:off x="3921198" y="6011585"/>
            <a:ext cx="5286706" cy="276999"/>
          </a:xfrm>
          <a:prstGeom prst="rect">
            <a:avLst/>
          </a:prstGeom>
          <a:noFill/>
          <a:ln w="19050">
            <a:solidFill>
              <a:schemeClr val="tx1"/>
            </a:solidFill>
          </a:ln>
        </p:spPr>
        <p:txBody>
          <a:bodyPr wrap="square" rtlCol="0">
            <a:spAutoFit/>
          </a:bodyPr>
          <a:lstStyle/>
          <a:p>
            <a:pPr algn="ctr"/>
            <a:r>
              <a:rPr lang="en-US" sz="1200"/>
              <a:t>William Black (BYU)</a:t>
            </a:r>
          </a:p>
        </p:txBody>
      </p:sp>
    </p:spTree>
    <p:extLst>
      <p:ext uri="{BB962C8B-B14F-4D97-AF65-F5344CB8AC3E}">
        <p14:creationId xmlns:p14="http://schemas.microsoft.com/office/powerpoint/2010/main" val="14116334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04A45-DFDB-05A6-ABC6-B097958AD3D2}"/>
              </a:ext>
            </a:extLst>
          </p:cNvPr>
          <p:cNvSpPr>
            <a:spLocks noGrp="1"/>
          </p:cNvSpPr>
          <p:nvPr>
            <p:ph type="title"/>
          </p:nvPr>
        </p:nvSpPr>
        <p:spPr>
          <a:xfrm>
            <a:off x="2592926" y="624110"/>
            <a:ext cx="4633466" cy="1280890"/>
          </a:xfrm>
        </p:spPr>
        <p:txBody>
          <a:bodyPr>
            <a:normAutofit/>
          </a:bodyPr>
          <a:lstStyle/>
          <a:p>
            <a:r>
              <a:rPr lang="en-US"/>
              <a:t>Dendro-GR</a:t>
            </a:r>
          </a:p>
        </p:txBody>
      </p:sp>
      <p:sp>
        <p:nvSpPr>
          <p:cNvPr id="3" name="Content Placeholder 2">
            <a:extLst>
              <a:ext uri="{FF2B5EF4-FFF2-40B4-BE49-F238E27FC236}">
                <a16:creationId xmlns:a16="http://schemas.microsoft.com/office/drawing/2014/main" id="{0EFD3210-DEE2-B3A3-48E2-A917DADBB7AB}"/>
              </a:ext>
            </a:extLst>
          </p:cNvPr>
          <p:cNvSpPr>
            <a:spLocks noGrp="1"/>
          </p:cNvSpPr>
          <p:nvPr>
            <p:ph idx="1"/>
          </p:nvPr>
        </p:nvSpPr>
        <p:spPr>
          <a:xfrm>
            <a:off x="2444795" y="2128132"/>
            <a:ext cx="4637179" cy="3461954"/>
          </a:xfrm>
          <a:prstGeom prst="roundRect">
            <a:avLst/>
          </a:prstGeom>
          <a:ln>
            <a:solidFill>
              <a:schemeClr val="accent1"/>
            </a:solidFill>
          </a:ln>
        </p:spPr>
        <p:txBody>
          <a:bodyPr>
            <a:normAutofit/>
          </a:bodyPr>
          <a:lstStyle/>
          <a:p>
            <a:r>
              <a:rPr lang="en-US"/>
              <a:t>Dendro-GR performs binary black hole simulations with Wavelet Adaptive Multiresolution (WAMR)</a:t>
            </a:r>
          </a:p>
          <a:p>
            <a:r>
              <a:rPr lang="en-US"/>
              <a:t>Less refinement is needed in the grid where information hasn’t yet propagated</a:t>
            </a:r>
          </a:p>
          <a:p>
            <a:r>
              <a:rPr lang="en-US"/>
              <a:t>We are implementing our methods with hope to improve accuracy and communication between processing units</a:t>
            </a:r>
          </a:p>
        </p:txBody>
      </p:sp>
      <p:pic>
        <p:nvPicPr>
          <p:cNvPr id="6" name="Picture 5" descr="A close up of a power outlet&#10;&#10;Description automatically generated">
            <a:extLst>
              <a:ext uri="{FF2B5EF4-FFF2-40B4-BE49-F238E27FC236}">
                <a16:creationId xmlns:a16="http://schemas.microsoft.com/office/drawing/2014/main" id="{D5FA0F0A-9ED9-8A22-39BF-ED2ADDBE2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702" y="2371660"/>
            <a:ext cx="4782968" cy="2690419"/>
          </a:xfrm>
          <a:prstGeom prst="rect">
            <a:avLst/>
          </a:prstGeom>
          <a:ln w="19050">
            <a:solidFill>
              <a:schemeClr val="tx1"/>
            </a:solidFill>
          </a:ln>
        </p:spPr>
      </p:pic>
      <p:sp>
        <p:nvSpPr>
          <p:cNvPr id="5" name="TextBox 4">
            <a:extLst>
              <a:ext uri="{FF2B5EF4-FFF2-40B4-BE49-F238E27FC236}">
                <a16:creationId xmlns:a16="http://schemas.microsoft.com/office/drawing/2014/main" id="{78A6FF77-2C21-0769-4EC8-BA1F899D1ED4}"/>
              </a:ext>
            </a:extLst>
          </p:cNvPr>
          <p:cNvSpPr txBox="1"/>
          <p:nvPr/>
        </p:nvSpPr>
        <p:spPr>
          <a:xfrm>
            <a:off x="7226392" y="5083180"/>
            <a:ext cx="4804822" cy="276999"/>
          </a:xfrm>
          <a:prstGeom prst="rect">
            <a:avLst/>
          </a:prstGeom>
          <a:noFill/>
          <a:ln w="19050">
            <a:solidFill>
              <a:schemeClr val="tx1"/>
            </a:solidFill>
          </a:ln>
        </p:spPr>
        <p:txBody>
          <a:bodyPr wrap="square" rtlCol="0">
            <a:spAutoFit/>
          </a:bodyPr>
          <a:lstStyle/>
          <a:p>
            <a:pPr algn="ctr"/>
            <a:r>
              <a:rPr lang="en-US" sz="1200"/>
              <a:t>William Black (BYU)</a:t>
            </a:r>
          </a:p>
        </p:txBody>
      </p:sp>
    </p:spTree>
    <p:extLst>
      <p:ext uri="{BB962C8B-B14F-4D97-AF65-F5344CB8AC3E}">
        <p14:creationId xmlns:p14="http://schemas.microsoft.com/office/powerpoint/2010/main" val="228999823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15129-D67E-4446-A7B2-66A24D53B787}"/>
              </a:ext>
            </a:extLst>
          </p:cNvPr>
          <p:cNvSpPr>
            <a:spLocks noGrp="1"/>
          </p:cNvSpPr>
          <p:nvPr>
            <p:ph type="title"/>
          </p:nvPr>
        </p:nvSpPr>
        <p:spPr>
          <a:xfrm>
            <a:off x="2592925" y="624110"/>
            <a:ext cx="8902162" cy="737965"/>
          </a:xfrm>
        </p:spPr>
        <p:txBody>
          <a:bodyPr/>
          <a:lstStyle/>
          <a:p>
            <a:r>
              <a:rPr lang="en-US"/>
              <a:t>Numerical Methods</a:t>
            </a:r>
          </a:p>
        </p:txBody>
      </p:sp>
      <p:sp>
        <p:nvSpPr>
          <p:cNvPr id="3" name="Content Placeholder 2">
            <a:extLst>
              <a:ext uri="{FF2B5EF4-FFF2-40B4-BE49-F238E27FC236}">
                <a16:creationId xmlns:a16="http://schemas.microsoft.com/office/drawing/2014/main" id="{D1F05CA5-0C8E-2FC5-3E1F-663C697422FB}"/>
              </a:ext>
            </a:extLst>
          </p:cNvPr>
          <p:cNvSpPr>
            <a:spLocks noGrp="1"/>
          </p:cNvSpPr>
          <p:nvPr>
            <p:ph idx="1"/>
          </p:nvPr>
        </p:nvSpPr>
        <p:spPr>
          <a:xfrm>
            <a:off x="3383869" y="1709057"/>
            <a:ext cx="8111218" cy="2144764"/>
          </a:xfrm>
          <a:prstGeom prst="roundRect">
            <a:avLst/>
          </a:prstGeom>
          <a:ln>
            <a:solidFill>
              <a:schemeClr val="accent1"/>
            </a:solidFill>
          </a:ln>
        </p:spPr>
        <p:txBody>
          <a:bodyPr vert="horz" lIns="91440" tIns="45720" rIns="91440" bIns="45720" rtlCol="0" anchor="t">
            <a:normAutofit lnSpcReduction="10000"/>
          </a:bodyPr>
          <a:lstStyle/>
          <a:p>
            <a:r>
              <a:rPr lang="en-US"/>
              <a:t>Derivative approximations can be calculated using discrete points on the function</a:t>
            </a:r>
          </a:p>
          <a:p>
            <a:r>
              <a:rPr lang="en-US"/>
              <a:t>The limit definition of the derivative can be altered to give a finite approximation of the derivative</a:t>
            </a:r>
          </a:p>
          <a:p>
            <a:r>
              <a:rPr lang="en-US"/>
              <a:t>Solutions to differential equations can be approximated using these derivative schemes as differential operators</a:t>
            </a:r>
          </a:p>
        </p:txBody>
      </p:sp>
      <p:pic>
        <p:nvPicPr>
          <p:cNvPr id="1026" name="Picture 2">
            <a:extLst>
              <a:ext uri="{FF2B5EF4-FFF2-40B4-BE49-F238E27FC236}">
                <a16:creationId xmlns:a16="http://schemas.microsoft.com/office/drawing/2014/main" id="{630BE529-DE1A-83F2-8D34-E17939124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709" y="2937178"/>
            <a:ext cx="2552700" cy="292417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A49B00-DD1A-84E8-8925-DB59CD56F613}"/>
              </a:ext>
            </a:extLst>
          </p:cNvPr>
          <p:cNvPicPr>
            <a:picLocks noChangeAspect="1"/>
          </p:cNvPicPr>
          <p:nvPr/>
        </p:nvPicPr>
        <p:blipFill>
          <a:blip r:embed="rId3"/>
          <a:stretch>
            <a:fillRect/>
          </a:stretch>
        </p:blipFill>
        <p:spPr>
          <a:xfrm>
            <a:off x="7723414" y="3955596"/>
            <a:ext cx="3777344" cy="2269672"/>
          </a:xfrm>
          <a:prstGeom prst="rect">
            <a:avLst/>
          </a:prstGeom>
          <a:ln w="19050">
            <a:solidFill>
              <a:schemeClr val="tx1"/>
            </a:solidFill>
          </a:ln>
        </p:spPr>
      </p:pic>
      <p:pic>
        <p:nvPicPr>
          <p:cNvPr id="6" name="Picture 5">
            <a:extLst>
              <a:ext uri="{FF2B5EF4-FFF2-40B4-BE49-F238E27FC236}">
                <a16:creationId xmlns:a16="http://schemas.microsoft.com/office/drawing/2014/main" id="{4C40ED6E-9856-69F6-7518-1482646C0524}"/>
              </a:ext>
            </a:extLst>
          </p:cNvPr>
          <p:cNvPicPr>
            <a:picLocks noChangeAspect="1"/>
          </p:cNvPicPr>
          <p:nvPr/>
        </p:nvPicPr>
        <p:blipFill>
          <a:blip r:embed="rId4"/>
          <a:stretch>
            <a:fillRect/>
          </a:stretch>
        </p:blipFill>
        <p:spPr>
          <a:xfrm>
            <a:off x="3671388" y="3964758"/>
            <a:ext cx="3765731" cy="2272574"/>
          </a:xfrm>
          <a:prstGeom prst="rect">
            <a:avLst/>
          </a:prstGeom>
          <a:ln w="19050">
            <a:solidFill>
              <a:schemeClr val="tx1"/>
            </a:solidFill>
          </a:ln>
        </p:spPr>
      </p:pic>
      <p:pic>
        <p:nvPicPr>
          <p:cNvPr id="9" name="Picture 8">
            <a:extLst>
              <a:ext uri="{FF2B5EF4-FFF2-40B4-BE49-F238E27FC236}">
                <a16:creationId xmlns:a16="http://schemas.microsoft.com/office/drawing/2014/main" id="{7938CDF4-A759-9FFA-196A-06D3CD793037}"/>
              </a:ext>
            </a:extLst>
          </p:cNvPr>
          <p:cNvPicPr>
            <a:picLocks noChangeAspect="1"/>
          </p:cNvPicPr>
          <p:nvPr/>
        </p:nvPicPr>
        <p:blipFill>
          <a:blip r:embed="rId5"/>
          <a:stretch>
            <a:fillRect/>
          </a:stretch>
        </p:blipFill>
        <p:spPr>
          <a:xfrm>
            <a:off x="529318" y="1808389"/>
            <a:ext cx="2582636" cy="732065"/>
          </a:xfrm>
          <a:prstGeom prst="rect">
            <a:avLst/>
          </a:prstGeom>
          <a:ln w="19050">
            <a:solidFill>
              <a:schemeClr val="tx1"/>
            </a:solidFill>
          </a:ln>
        </p:spPr>
      </p:pic>
      <p:pic>
        <p:nvPicPr>
          <p:cNvPr id="12" name="Picture 11">
            <a:extLst>
              <a:ext uri="{FF2B5EF4-FFF2-40B4-BE49-F238E27FC236}">
                <a16:creationId xmlns:a16="http://schemas.microsoft.com/office/drawing/2014/main" id="{431FA465-D74B-14F7-3575-FDDA047AB5C5}"/>
              </a:ext>
            </a:extLst>
          </p:cNvPr>
          <p:cNvPicPr>
            <a:picLocks noChangeAspect="1"/>
          </p:cNvPicPr>
          <p:nvPr/>
        </p:nvPicPr>
        <p:blipFill>
          <a:blip r:embed="rId6"/>
          <a:stretch>
            <a:fillRect/>
          </a:stretch>
        </p:blipFill>
        <p:spPr>
          <a:xfrm>
            <a:off x="6265544" y="6258196"/>
            <a:ext cx="1171575" cy="295275"/>
          </a:xfrm>
          <a:prstGeom prst="rect">
            <a:avLst/>
          </a:prstGeom>
          <a:ln w="19050">
            <a:solidFill>
              <a:schemeClr val="tx1"/>
            </a:solidFill>
          </a:ln>
        </p:spPr>
      </p:pic>
      <p:pic>
        <p:nvPicPr>
          <p:cNvPr id="13" name="Picture 12">
            <a:extLst>
              <a:ext uri="{FF2B5EF4-FFF2-40B4-BE49-F238E27FC236}">
                <a16:creationId xmlns:a16="http://schemas.microsoft.com/office/drawing/2014/main" id="{B6B61CB2-DD59-C79E-51C9-500DC4977FE0}"/>
              </a:ext>
            </a:extLst>
          </p:cNvPr>
          <p:cNvPicPr>
            <a:picLocks noChangeAspect="1"/>
          </p:cNvPicPr>
          <p:nvPr/>
        </p:nvPicPr>
        <p:blipFill>
          <a:blip r:embed="rId7"/>
          <a:stretch>
            <a:fillRect/>
          </a:stretch>
        </p:blipFill>
        <p:spPr>
          <a:xfrm>
            <a:off x="10568305" y="6251528"/>
            <a:ext cx="933450" cy="276225"/>
          </a:xfrm>
          <a:prstGeom prst="rect">
            <a:avLst/>
          </a:prstGeom>
          <a:ln w="19050">
            <a:solidFill>
              <a:schemeClr val="tx1"/>
            </a:solidFill>
          </a:ln>
        </p:spPr>
      </p:pic>
      <p:sp>
        <p:nvSpPr>
          <p:cNvPr id="15" name="TextBox 14">
            <a:extLst>
              <a:ext uri="{FF2B5EF4-FFF2-40B4-BE49-F238E27FC236}">
                <a16:creationId xmlns:a16="http://schemas.microsoft.com/office/drawing/2014/main" id="{98F71932-D7EF-E2CD-F705-A0AC1265024B}"/>
              </a:ext>
            </a:extLst>
          </p:cNvPr>
          <p:cNvSpPr txBox="1"/>
          <p:nvPr/>
        </p:nvSpPr>
        <p:spPr>
          <a:xfrm>
            <a:off x="520328" y="5872589"/>
            <a:ext cx="2591626" cy="430887"/>
          </a:xfrm>
          <a:prstGeom prst="rect">
            <a:avLst/>
          </a:prstGeom>
          <a:solidFill>
            <a:schemeClr val="bg1"/>
          </a:solidFill>
          <a:ln w="19050">
            <a:solidFill>
              <a:schemeClr val="tx1"/>
            </a:solidFill>
          </a:ln>
        </p:spPr>
        <p:txBody>
          <a:bodyPr wrap="square" lIns="91440" tIns="45720" rIns="91440" bIns="45720" rtlCol="0" anchor="t">
            <a:spAutoFit/>
          </a:bodyPr>
          <a:lstStyle/>
          <a:p>
            <a:pPr algn="ctr" defTabSz="457200">
              <a:defRPr/>
            </a:pPr>
            <a:r>
              <a:rPr lang="en-US" sz="1100">
                <a:solidFill>
                  <a:srgbClr val="202122"/>
                </a:solidFill>
              </a:rPr>
              <a:t>Wikipedia contributors</a:t>
            </a:r>
            <a:r>
              <a:rPr lang="en-US" sz="1100" b="0" i="0">
                <a:solidFill>
                  <a:srgbClr val="202122"/>
                </a:solidFill>
                <a:effectLst/>
              </a:rPr>
              <a:t>, "</a:t>
            </a:r>
            <a:r>
              <a:rPr lang="en-US" sz="1100">
                <a:solidFill>
                  <a:srgbClr val="202122"/>
                </a:solidFill>
              </a:rPr>
              <a:t>Numerical differentiation”</a:t>
            </a:r>
            <a:endParaRPr lang="en-US" sz="1100">
              <a:solidFill>
                <a:srgbClr val="000000"/>
              </a:solidFill>
            </a:endParaRPr>
          </a:p>
        </p:txBody>
      </p:sp>
    </p:spTree>
    <p:extLst>
      <p:ext uri="{BB962C8B-B14F-4D97-AF65-F5344CB8AC3E}">
        <p14:creationId xmlns:p14="http://schemas.microsoft.com/office/powerpoint/2010/main" val="174729165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2">
                <a:lumMod val="98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27DA-5DAC-46D8-C144-EF574F5EC6EF}"/>
              </a:ext>
            </a:extLst>
          </p:cNvPr>
          <p:cNvSpPr>
            <a:spLocks noGrp="1"/>
          </p:cNvSpPr>
          <p:nvPr>
            <p:ph type="title"/>
          </p:nvPr>
        </p:nvSpPr>
        <p:spPr/>
        <p:txBody>
          <a:bodyPr>
            <a:normAutofit/>
          </a:bodyPr>
          <a:lstStyle/>
          <a:p>
            <a:r>
              <a:rPr lang="en-US"/>
              <a:t>Explicit vs. Compact Schemes</a:t>
            </a:r>
          </a:p>
        </p:txBody>
      </p:sp>
      <p:sp>
        <p:nvSpPr>
          <p:cNvPr id="3" name="Content Placeholder 2">
            <a:extLst>
              <a:ext uri="{FF2B5EF4-FFF2-40B4-BE49-F238E27FC236}">
                <a16:creationId xmlns:a16="http://schemas.microsoft.com/office/drawing/2014/main" id="{D473B98D-6FAF-3B19-FF64-EE3EF07B25A9}"/>
              </a:ext>
            </a:extLst>
          </p:cNvPr>
          <p:cNvSpPr>
            <a:spLocks noGrp="1"/>
          </p:cNvSpPr>
          <p:nvPr>
            <p:ph idx="1"/>
          </p:nvPr>
        </p:nvSpPr>
        <p:spPr>
          <a:xfrm>
            <a:off x="2406918" y="1453125"/>
            <a:ext cx="9531082" cy="2530432"/>
          </a:xfrm>
          <a:prstGeom prst="roundRect">
            <a:avLst/>
          </a:prstGeom>
          <a:ln>
            <a:solidFill>
              <a:schemeClr val="accent1"/>
            </a:solidFill>
          </a:ln>
        </p:spPr>
        <p:txBody>
          <a:bodyPr vert="horz" lIns="91440" tIns="45720" rIns="91440" bIns="45720" rtlCol="0" anchor="t">
            <a:normAutofit/>
          </a:bodyPr>
          <a:lstStyle/>
          <a:p>
            <a:r>
              <a:rPr lang="en-US" sz="2000"/>
              <a:t>Compact Finite Difference (CFD) schemes can be derived from a Taylor expansion</a:t>
            </a:r>
          </a:p>
          <a:p>
            <a:r>
              <a:rPr lang="en-US" sz="2000"/>
              <a:t>CFD schemes come with an additional computational cost of matrix inversion, but fast inversion methods exist</a:t>
            </a:r>
          </a:p>
          <a:p>
            <a:r>
              <a:rPr lang="en-US" sz="2000"/>
              <a:t>Our current efforts focus on finding stable and highly accurate CFD schemes</a:t>
            </a:r>
          </a:p>
        </p:txBody>
      </p:sp>
      <p:sp>
        <p:nvSpPr>
          <p:cNvPr id="7" name="TextBox 6">
            <a:extLst>
              <a:ext uri="{FF2B5EF4-FFF2-40B4-BE49-F238E27FC236}">
                <a16:creationId xmlns:a16="http://schemas.microsoft.com/office/drawing/2014/main" id="{6C115B6D-3838-AE76-900E-1D662053B10E}"/>
              </a:ext>
            </a:extLst>
          </p:cNvPr>
          <p:cNvSpPr txBox="1"/>
          <p:nvPr/>
        </p:nvSpPr>
        <p:spPr>
          <a:xfrm>
            <a:off x="2656579" y="4600050"/>
            <a:ext cx="1954381"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entury Gothic" panose="020B0502020202020204"/>
                <a:ea typeface="+mn-ea"/>
                <a:cs typeface="+mn-cs"/>
              </a:rPr>
              <a:t>Explicit Scheme</a:t>
            </a:r>
          </a:p>
        </p:txBody>
      </p:sp>
      <p:sp>
        <p:nvSpPr>
          <p:cNvPr id="8" name="TextBox 7">
            <a:extLst>
              <a:ext uri="{FF2B5EF4-FFF2-40B4-BE49-F238E27FC236}">
                <a16:creationId xmlns:a16="http://schemas.microsoft.com/office/drawing/2014/main" id="{07F4CF63-E098-D6C8-2649-66C3A9444B51}"/>
              </a:ext>
            </a:extLst>
          </p:cNvPr>
          <p:cNvSpPr txBox="1"/>
          <p:nvPr/>
        </p:nvSpPr>
        <p:spPr>
          <a:xfrm>
            <a:off x="7477058" y="4597113"/>
            <a:ext cx="356458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entury Gothic" panose="020B0502020202020204"/>
                <a:ea typeface="+mn-ea"/>
                <a:cs typeface="+mn-cs"/>
              </a:rPr>
              <a:t>Implicit/Compact Scheme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7B0F4A-6933-14B7-3835-97CE9942A57A}"/>
                  </a:ext>
                </a:extLst>
              </p:cNvPr>
              <p:cNvSpPr txBox="1"/>
              <p:nvPr/>
            </p:nvSpPr>
            <p:spPr>
              <a:xfrm>
                <a:off x="2073683" y="5007843"/>
                <a:ext cx="3120172" cy="685294"/>
              </a:xfrm>
              <a:prstGeom prst="roundRect">
                <a:avLst/>
              </a:prstGeom>
              <a:solidFill>
                <a:schemeClr val="accent1">
                  <a:lumMod val="20000"/>
                  <a:lumOff val="80000"/>
                </a:schemeClr>
              </a:solidFill>
              <a:ln>
                <a:solidFill>
                  <a:schemeClr val="accent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den>
                      </m:f>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𝒪</m:t>
                      </m:r>
                      <m:d>
                        <m:d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e>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e>
                      </m:d>
                    </m:oMath>
                  </m:oMathPara>
                </a14:m>
                <a:endParaRPr kumimoji="0" lang="en-US" sz="20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mc:Choice>
        <mc:Fallback xmlns="">
          <p:sp>
            <p:nvSpPr>
              <p:cNvPr id="4" name="TextBox 3">
                <a:extLst>
                  <a:ext uri="{FF2B5EF4-FFF2-40B4-BE49-F238E27FC236}">
                    <a16:creationId xmlns:a16="http://schemas.microsoft.com/office/drawing/2014/main" id="{F07B0F4A-6933-14B7-3835-97CE9942A57A}"/>
                  </a:ext>
                </a:extLst>
              </p:cNvPr>
              <p:cNvSpPr txBox="1">
                <a:spLocks noRot="1" noChangeAspect="1" noMove="1" noResize="1" noEditPoints="1" noAdjustHandles="1" noChangeArrowheads="1" noChangeShapeType="1" noTextEdit="1"/>
              </p:cNvSpPr>
              <p:nvPr/>
            </p:nvSpPr>
            <p:spPr>
              <a:xfrm>
                <a:off x="2073683" y="5007843"/>
                <a:ext cx="3120172" cy="685294"/>
              </a:xfrm>
              <a:prstGeom prst="roundRect">
                <a:avLst/>
              </a:prstGeom>
              <a:blipFill>
                <a:blip r:embed="rId3"/>
                <a:stretch>
                  <a:fillRect/>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DCDF6E-7040-003F-FDB9-EBAF15451838}"/>
                  </a:ext>
                </a:extLst>
              </p:cNvPr>
              <p:cNvSpPr txBox="1"/>
              <p:nvPr/>
            </p:nvSpPr>
            <p:spPr>
              <a:xfrm>
                <a:off x="6576796" y="5007762"/>
                <a:ext cx="5361204" cy="762975"/>
              </a:xfrm>
              <a:prstGeom prst="roundRect">
                <a:avLst/>
              </a:prstGeom>
              <a:solidFill>
                <a:schemeClr val="accent1">
                  <a:lumMod val="20000"/>
                  <a:lumOff val="80000"/>
                </a:schemeClr>
              </a:solidFill>
              <a:ln>
                <a:solidFill>
                  <a:schemeClr val="accent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d>
                            <m:d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d>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den>
                      </m:f>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𝒪</m:t>
                      </m:r>
                      <m:d>
                        <m:d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e>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p>
                          </m:sSup>
                        </m:e>
                      </m:d>
                    </m:oMath>
                  </m:oMathPara>
                </a14:m>
                <a:endParaRPr kumimoji="0" lang="en-US" sz="20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mc:Choice>
        <mc:Fallback xmlns="">
          <p:sp>
            <p:nvSpPr>
              <p:cNvPr id="5" name="TextBox 4">
                <a:extLst>
                  <a:ext uri="{FF2B5EF4-FFF2-40B4-BE49-F238E27FC236}">
                    <a16:creationId xmlns:a16="http://schemas.microsoft.com/office/drawing/2014/main" id="{03DCDF6E-7040-003F-FDB9-EBAF15451838}"/>
                  </a:ext>
                </a:extLst>
              </p:cNvPr>
              <p:cNvSpPr txBox="1">
                <a:spLocks noRot="1" noChangeAspect="1" noMove="1" noResize="1" noEditPoints="1" noAdjustHandles="1" noChangeArrowheads="1" noChangeShapeType="1" noTextEdit="1"/>
              </p:cNvSpPr>
              <p:nvPr/>
            </p:nvSpPr>
            <p:spPr>
              <a:xfrm>
                <a:off x="6576796" y="5007762"/>
                <a:ext cx="5361204" cy="762975"/>
              </a:xfrm>
              <a:prstGeom prst="roundRect">
                <a:avLst/>
              </a:prstGeom>
              <a:blipFill>
                <a:blip r:embed="rId4"/>
                <a:stretch>
                  <a:fillRect/>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49692561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39F3-D9C2-1605-A4A1-FBD9B82054B9}"/>
              </a:ext>
            </a:extLst>
          </p:cNvPr>
          <p:cNvSpPr>
            <a:spLocks noGrp="1"/>
          </p:cNvSpPr>
          <p:nvPr>
            <p:ph type="title"/>
          </p:nvPr>
        </p:nvSpPr>
        <p:spPr/>
        <p:txBody>
          <a:bodyPr/>
          <a:lstStyle/>
          <a:p>
            <a:r>
              <a:rPr lang="en-US"/>
              <a:t>Accuracy and Stability</a:t>
            </a:r>
          </a:p>
        </p:txBody>
      </p:sp>
      <p:sp>
        <p:nvSpPr>
          <p:cNvPr id="3" name="Content Placeholder 2">
            <a:extLst>
              <a:ext uri="{FF2B5EF4-FFF2-40B4-BE49-F238E27FC236}">
                <a16:creationId xmlns:a16="http://schemas.microsoft.com/office/drawing/2014/main" id="{F6BA6549-8289-2D85-4DBF-0404F427A2AA}"/>
              </a:ext>
            </a:extLst>
          </p:cNvPr>
          <p:cNvSpPr>
            <a:spLocks noGrp="1"/>
          </p:cNvSpPr>
          <p:nvPr>
            <p:ph idx="1"/>
          </p:nvPr>
        </p:nvSpPr>
        <p:spPr>
          <a:xfrm>
            <a:off x="1549627" y="1442357"/>
            <a:ext cx="9459685" cy="2189669"/>
          </a:xfrm>
          <a:prstGeom prst="roundRect">
            <a:avLst/>
          </a:prstGeom>
          <a:ln>
            <a:solidFill>
              <a:schemeClr val="accent1"/>
            </a:solidFill>
          </a:ln>
        </p:spPr>
        <p:txBody>
          <a:bodyPr vert="horz" lIns="91440" tIns="45720" rIns="91440" bIns="45720" rtlCol="0" anchor="t">
            <a:noAutofit/>
          </a:bodyPr>
          <a:lstStyle/>
          <a:p>
            <a:r>
              <a:rPr lang="en-US" sz="2000"/>
              <a:t>CFD schemes are generated from the Taylor expansions and other additional correcting methods</a:t>
            </a:r>
            <a:endParaRPr lang="en-US"/>
          </a:p>
          <a:p>
            <a:r>
              <a:rPr lang="en-US" sz="2000"/>
              <a:t>A scheme is only useful based on accuracy and stability</a:t>
            </a:r>
            <a:endParaRPr lang="en-US"/>
          </a:p>
          <a:p>
            <a:pPr lvl="1">
              <a:buFont typeface="Courier New" charset="2"/>
              <a:buChar char="o"/>
            </a:pPr>
            <a:r>
              <a:rPr lang="en-US" sz="2000"/>
              <a:t>Accuracy: How well the scheme converges to the true derivative</a:t>
            </a:r>
          </a:p>
          <a:p>
            <a:pPr lvl="1">
              <a:buFont typeface="Courier New" charset="2"/>
              <a:buChar char="o"/>
            </a:pPr>
            <a:r>
              <a:rPr lang="en-US" sz="2000"/>
              <a:t>Stability: The convergence of the approximate solution over time</a:t>
            </a:r>
          </a:p>
        </p:txBody>
      </p:sp>
      <p:grpSp>
        <p:nvGrpSpPr>
          <p:cNvPr id="4" name="Group 3">
            <a:extLst>
              <a:ext uri="{FF2B5EF4-FFF2-40B4-BE49-F238E27FC236}">
                <a16:creationId xmlns:a16="http://schemas.microsoft.com/office/drawing/2014/main" id="{49455F12-4E5B-CDA2-082A-9018B2FCBDF6}"/>
              </a:ext>
            </a:extLst>
          </p:cNvPr>
          <p:cNvGrpSpPr/>
          <p:nvPr/>
        </p:nvGrpSpPr>
        <p:grpSpPr>
          <a:xfrm>
            <a:off x="1225324" y="3810681"/>
            <a:ext cx="9984921" cy="2571069"/>
            <a:chOff x="1225324" y="3810681"/>
            <a:chExt cx="9984921" cy="2571069"/>
          </a:xfrm>
        </p:grpSpPr>
        <p:pic>
          <p:nvPicPr>
            <p:cNvPr id="5" name="Picture 4">
              <a:extLst>
                <a:ext uri="{FF2B5EF4-FFF2-40B4-BE49-F238E27FC236}">
                  <a16:creationId xmlns:a16="http://schemas.microsoft.com/office/drawing/2014/main" id="{DBB132A8-C7E1-B933-B3FD-A18556BCBB3F}"/>
                </a:ext>
              </a:extLst>
            </p:cNvPr>
            <p:cNvPicPr>
              <a:picLocks noChangeAspect="1"/>
            </p:cNvPicPr>
            <p:nvPr/>
          </p:nvPicPr>
          <p:blipFill>
            <a:blip r:embed="rId2"/>
            <a:srcRect l="721" t="307" r="-507" b="16985"/>
            <a:stretch/>
          </p:blipFill>
          <p:spPr>
            <a:xfrm>
              <a:off x="1225324" y="3810681"/>
              <a:ext cx="6587231" cy="2566433"/>
            </a:xfrm>
            <a:prstGeom prst="rect">
              <a:avLst/>
            </a:prstGeom>
            <a:ln w="19050">
              <a:solidFill>
                <a:schemeClr val="tx1"/>
              </a:solidFill>
              <a:prstDash val="solid"/>
            </a:ln>
          </p:spPr>
        </p:pic>
        <p:pic>
          <p:nvPicPr>
            <p:cNvPr id="6" name="Picture 5">
              <a:extLst>
                <a:ext uri="{FF2B5EF4-FFF2-40B4-BE49-F238E27FC236}">
                  <a16:creationId xmlns:a16="http://schemas.microsoft.com/office/drawing/2014/main" id="{EDD75EAB-7AA2-4201-1585-93B7B8CA311D}"/>
                </a:ext>
              </a:extLst>
            </p:cNvPr>
            <p:cNvPicPr>
              <a:picLocks noChangeAspect="1"/>
            </p:cNvPicPr>
            <p:nvPr/>
          </p:nvPicPr>
          <p:blipFill>
            <a:blip r:embed="rId3"/>
            <a:stretch>
              <a:fillRect/>
            </a:stretch>
          </p:blipFill>
          <p:spPr>
            <a:xfrm>
              <a:off x="7817984" y="3811361"/>
              <a:ext cx="3392261" cy="2570389"/>
            </a:xfrm>
            <a:prstGeom prst="rect">
              <a:avLst/>
            </a:prstGeom>
            <a:ln w="19050">
              <a:solidFill>
                <a:schemeClr val="tx1"/>
              </a:solidFill>
            </a:ln>
          </p:spPr>
        </p:pic>
      </p:grpSp>
      <p:sp>
        <p:nvSpPr>
          <p:cNvPr id="7" name="TextBox 6">
            <a:extLst>
              <a:ext uri="{FF2B5EF4-FFF2-40B4-BE49-F238E27FC236}">
                <a16:creationId xmlns:a16="http://schemas.microsoft.com/office/drawing/2014/main" id="{36EB4DBF-13F7-2960-E5AC-1CD640243A04}"/>
              </a:ext>
            </a:extLst>
          </p:cNvPr>
          <p:cNvSpPr txBox="1"/>
          <p:nvPr/>
        </p:nvSpPr>
        <p:spPr>
          <a:xfrm>
            <a:off x="1212144" y="6389914"/>
            <a:ext cx="10009012" cy="276999"/>
          </a:xfrm>
          <a:prstGeom prst="rect">
            <a:avLst/>
          </a:prstGeom>
          <a:noFill/>
          <a:ln w="190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Tyler, Jonathan G., "Analysis and Implementation of High-Order Compact Finite Difference Schemes" (2007)</a:t>
            </a:r>
            <a:endParaRPr lang="en-US"/>
          </a:p>
        </p:txBody>
      </p:sp>
      <p:cxnSp>
        <p:nvCxnSpPr>
          <p:cNvPr id="9" name="Straight Connector 8">
            <a:extLst>
              <a:ext uri="{FF2B5EF4-FFF2-40B4-BE49-F238E27FC236}">
                <a16:creationId xmlns:a16="http://schemas.microsoft.com/office/drawing/2014/main" id="{4B7264ED-AB00-C2E4-19D2-F74617046E00}"/>
              </a:ext>
            </a:extLst>
          </p:cNvPr>
          <p:cNvCxnSpPr>
            <a:cxnSpLocks/>
          </p:cNvCxnSpPr>
          <p:nvPr/>
        </p:nvCxnSpPr>
        <p:spPr>
          <a:xfrm>
            <a:off x="4518940" y="3810681"/>
            <a:ext cx="0" cy="2566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91735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2">
                <a:lumMod val="98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441A09B8-6F1D-F605-7121-6CBDFBAB6E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9EC86F-CB4E-3815-93B0-9B26571828D2}"/>
              </a:ext>
            </a:extLst>
          </p:cNvPr>
          <p:cNvSpPr>
            <a:spLocks noGrp="1"/>
          </p:cNvSpPr>
          <p:nvPr>
            <p:ph type="title"/>
          </p:nvPr>
        </p:nvSpPr>
        <p:spPr>
          <a:xfrm>
            <a:off x="1670958" y="662210"/>
            <a:ext cx="10439277" cy="1280890"/>
          </a:xfrm>
        </p:spPr>
        <p:txBody>
          <a:bodyPr>
            <a:normAutofit/>
          </a:bodyPr>
          <a:lstStyle/>
          <a:p>
            <a:pPr algn="ctr"/>
            <a:r>
              <a:rPr lang="en-US" sz="3500"/>
              <a:t>Accuracy Improvement of CFD Schemes</a:t>
            </a:r>
          </a:p>
        </p:txBody>
      </p:sp>
      <p:pic>
        <p:nvPicPr>
          <p:cNvPr id="5" name="Picture 4" descr="A graph with different colored lines&#10;&#10;Description automatically generated">
            <a:extLst>
              <a:ext uri="{FF2B5EF4-FFF2-40B4-BE49-F238E27FC236}">
                <a16:creationId xmlns:a16="http://schemas.microsoft.com/office/drawing/2014/main" id="{AE111F6A-7288-4AFD-957C-4E38AC6A9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023" y="1392990"/>
            <a:ext cx="7819019" cy="5212679"/>
          </a:xfrm>
          <a:prstGeom prst="rect">
            <a:avLst/>
          </a:prstGeom>
          <a:ln w="19050">
            <a:solidFill>
              <a:schemeClr val="tx1"/>
            </a:solidFill>
          </a:ln>
        </p:spPr>
      </p:pic>
    </p:spTree>
    <p:extLst>
      <p:ext uri="{BB962C8B-B14F-4D97-AF65-F5344CB8AC3E}">
        <p14:creationId xmlns:p14="http://schemas.microsoft.com/office/powerpoint/2010/main" val="3900568529"/>
      </p:ext>
    </p:extLst>
  </p:cSld>
  <p:clrMapOvr>
    <a:masterClrMapping/>
  </p:clrMapOvr>
  <p:transition spd="slow">
    <p:wipe/>
  </p:transition>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ca11fc0-b83a-4772-9c2b-bcdc4ff3472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BF34496C6446F4AB41D497825F7E077" ma:contentTypeVersion="8" ma:contentTypeDescription="Create a new document." ma:contentTypeScope="" ma:versionID="e7a2b5151b2e7b4298181ff7d5256fd3">
  <xsd:schema xmlns:xsd="http://www.w3.org/2001/XMLSchema" xmlns:xs="http://www.w3.org/2001/XMLSchema" xmlns:p="http://schemas.microsoft.com/office/2006/metadata/properties" xmlns:ns3="6ca11fc0-b83a-4772-9c2b-bcdc4ff3472c" xmlns:ns4="3ee5d906-2d7a-49c2-828b-9519f0dcd91f" targetNamespace="http://schemas.microsoft.com/office/2006/metadata/properties" ma:root="true" ma:fieldsID="f949dca1f221a711ade292337b905d17" ns3:_="" ns4:_="">
    <xsd:import namespace="6ca11fc0-b83a-4772-9c2b-bcdc4ff3472c"/>
    <xsd:import namespace="3ee5d906-2d7a-49c2-828b-9519f0dcd91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a11fc0-b83a-4772-9c2b-bcdc4ff347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ee5d906-2d7a-49c2-828b-9519f0dcd9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32A36-985F-461D-BA50-DE517B34C8FC}">
  <ds:schemaRefs>
    <ds:schemaRef ds:uri="http://purl.org/dc/terms/"/>
    <ds:schemaRef ds:uri="http://purl.org/dc/dcmitype/"/>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3ee5d906-2d7a-49c2-828b-9519f0dcd91f"/>
    <ds:schemaRef ds:uri="6ca11fc0-b83a-4772-9c2b-bcdc4ff3472c"/>
    <ds:schemaRef ds:uri="http://www.w3.org/XML/1998/namespace"/>
  </ds:schemaRefs>
</ds:datastoreItem>
</file>

<file path=customXml/itemProps2.xml><?xml version="1.0" encoding="utf-8"?>
<ds:datastoreItem xmlns:ds="http://schemas.openxmlformats.org/officeDocument/2006/customXml" ds:itemID="{C3696487-0B48-4CA7-AFF6-9CBBD4C77D82}">
  <ds:schemaRefs>
    <ds:schemaRef ds:uri="http://schemas.microsoft.com/sharepoint/v3/contenttype/forms"/>
  </ds:schemaRefs>
</ds:datastoreItem>
</file>

<file path=customXml/itemProps3.xml><?xml version="1.0" encoding="utf-8"?>
<ds:datastoreItem xmlns:ds="http://schemas.openxmlformats.org/officeDocument/2006/customXml" ds:itemID="{945C6606-5767-47CC-9E48-524E89A905DF}">
  <ds:schemaRefs>
    <ds:schemaRef ds:uri="3ee5d906-2d7a-49c2-828b-9519f0dcd91f"/>
    <ds:schemaRef ds:uri="6ca11fc0-b83a-4772-9c2b-bcdc4ff347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966</Words>
  <Application>Microsoft Office PowerPoint</Application>
  <PresentationFormat>Widescreen</PresentationFormat>
  <Paragraphs>94</Paragraphs>
  <Slides>14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Arial</vt:lpstr>
      <vt:lpstr>Cambria Math</vt:lpstr>
      <vt:lpstr>Century Gothic</vt:lpstr>
      <vt:lpstr>Courier New</vt:lpstr>
      <vt:lpstr>Wingdings 3</vt:lpstr>
      <vt:lpstr>Wisp</vt:lpstr>
      <vt:lpstr>Towards Improving Binary Black Hole Simulations Using Compact Finite Differences</vt:lpstr>
      <vt:lpstr>Goals and Motivation</vt:lpstr>
      <vt:lpstr>Current Modeling Challenges</vt:lpstr>
      <vt:lpstr>Dendro-GR</vt:lpstr>
      <vt:lpstr>Dendro-GR</vt:lpstr>
      <vt:lpstr>Numerical Methods</vt:lpstr>
      <vt:lpstr>Explicit vs. Compact Schemes</vt:lpstr>
      <vt:lpstr>Accuracy and Stability</vt:lpstr>
      <vt:lpstr>Accuracy Improvement of CFD Schemes</vt:lpstr>
      <vt:lpstr>Analytic Approach to Stability</vt:lpstr>
      <vt:lpstr>Time Stability of Compact Schemes</vt:lpstr>
      <vt:lpstr>Nonlinear Stability of Compact Schemes</vt:lpstr>
      <vt:lpstr>Future Work</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Nate Garey</dc:creator>
  <cp:lastModifiedBy>Nate Garey</cp:lastModifiedBy>
  <cp:revision>1</cp:revision>
  <dcterms:created xsi:type="dcterms:W3CDTF">2025-01-21T19:24:50Z</dcterms:created>
  <dcterms:modified xsi:type="dcterms:W3CDTF">2025-03-27T18:45:34Z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0x010100FBF34496C6446F4AB41D497825F7E077</vt:lpwstr>
  </property>
</Properties>
</file>